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27"/>
  </p:notesMasterIdLst>
  <p:sldIdLst>
    <p:sldId id="759" r:id="rId3"/>
    <p:sldId id="760" r:id="rId4"/>
    <p:sldId id="676" r:id="rId5"/>
    <p:sldId id="777" r:id="rId6"/>
    <p:sldId id="780" r:id="rId7"/>
    <p:sldId id="763" r:id="rId8"/>
    <p:sldId id="778" r:id="rId9"/>
    <p:sldId id="764" r:id="rId10"/>
    <p:sldId id="765" r:id="rId11"/>
    <p:sldId id="761" r:id="rId12"/>
    <p:sldId id="762" r:id="rId13"/>
    <p:sldId id="766" r:id="rId14"/>
    <p:sldId id="767" r:id="rId15"/>
    <p:sldId id="768" r:id="rId16"/>
    <p:sldId id="769" r:id="rId17"/>
    <p:sldId id="770" r:id="rId18"/>
    <p:sldId id="771" r:id="rId19"/>
    <p:sldId id="772" r:id="rId20"/>
    <p:sldId id="773" r:id="rId21"/>
    <p:sldId id="774" r:id="rId22"/>
    <p:sldId id="781" r:id="rId23"/>
    <p:sldId id="775" r:id="rId24"/>
    <p:sldId id="776" r:id="rId25"/>
    <p:sldId id="69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安排" id="{F43CF2C3-3950-4E40-A02F-66DCCF188A6B}">
          <p14:sldIdLst>
            <p14:sldId id="759"/>
            <p14:sldId id="760"/>
            <p14:sldId id="676"/>
            <p14:sldId id="777"/>
            <p14:sldId id="780"/>
            <p14:sldId id="763"/>
            <p14:sldId id="778"/>
            <p14:sldId id="764"/>
            <p14:sldId id="765"/>
            <p14:sldId id="761"/>
            <p14:sldId id="762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81"/>
            <p14:sldId id="775"/>
            <p14:sldId id="776"/>
            <p14:sldId id="6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8" autoAdjust="0"/>
    <p:restoredTop sz="79834" autoAdjust="0"/>
  </p:normalViewPr>
  <p:slideViewPr>
    <p:cSldViewPr snapToGrid="0">
      <p:cViewPr varScale="1">
        <p:scale>
          <a:sx n="88" d="100"/>
          <a:sy n="88" d="100"/>
        </p:scale>
        <p:origin x="149" y="82"/>
      </p:cViewPr>
      <p:guideLst/>
    </p:cSldViewPr>
  </p:slideViewPr>
  <p:outlineViewPr>
    <p:cViewPr>
      <p:scale>
        <a:sx n="33" d="100"/>
        <a:sy n="33" d="100"/>
      </p:scale>
      <p:origin x="0" y="-211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11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294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614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Figure 4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固定为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时传输功率的影响：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随着传输功率的进一步增加，能量效率先增加后下降。这是合理的。当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在开始时增大时，由于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的增加，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增加，成功传输的比特数也增加。从而提高了能源效率。然而，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的进一步增加对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带来了边际效益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与最佳能源效率之间存在差距，选择像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一样选择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较高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并不总是带来最佳的能源效率。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固定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(205mW)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，评估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的影响：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首先增加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提高能源效率，然后降低能源效率。这是因为增加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一方面增加了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，另一方面也增加了每一个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数据包的持续时间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 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最佳能量效率比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高出约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40%,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仍然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选择了保证最佳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640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DyLoRa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网关：</a:t>
            </a:r>
            <a:r>
              <a:rPr lang="en-US" altLang="zh-CN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ADR+)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packet info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到达时，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DyLoRa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网关提取最近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packets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的平均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Average 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link quality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的指标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遍历所有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种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组合与上一步算出的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Avg 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一起输入到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Prediction model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中。</a:t>
            </a:r>
          </a:p>
          <a:p>
            <a:pPr indent="93345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Prediction model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。然后将选定的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LinkADRReq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发送到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Node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93345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定期调整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Prediction Model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的参数设置。其基本思想是调整参数以减小预测结果与实测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之间的差异</a:t>
            </a:r>
          </a:p>
          <a:p>
            <a:pPr indent="93345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DyLoRa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节点：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Node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接收到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Gateway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发来的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的设置时，相应地更改传输设置</a:t>
            </a:r>
          </a:p>
          <a:p>
            <a:pPr indent="93345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持续监控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Node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Gateway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的连接，如果丢失的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down-link packets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数超过阈值δ，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Node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为最大，以确保与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Gateway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的连接。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903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93345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接下来讲解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Algorithm 1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中第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行的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GetEE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function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48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数据速率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数据速率是每秒传输的数据量。给定扩频因子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，可基于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和带宽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计算数据速率，其中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可从分组中获得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中的一个重要组成部分，接下来讨论另一个部分：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15-16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行，分别是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的影响：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传输功率影响信噪比：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传输功率会影响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，在给定传输功率的情况下，由于环境未知，因此很难求出信噪比。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‘是当前的信噪比和传输功率，查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Table II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获得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’与给定一定传输功率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下的信噪比的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增益差</a:t>
            </a: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/>
              <a:t>Table II</a:t>
            </a:r>
            <a:r>
              <a:rPr lang="zh-CN" altLang="en-US" sz="1800" dirty="0"/>
              <a:t>：之前已经介绍过了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可以从</a:t>
            </a:r>
            <a:r>
              <a:rPr lang="en-US" altLang="zh-CN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Figure 7</a:t>
            </a:r>
            <a:r>
              <a:rPr lang="zh-CN" altLang="en-US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看出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最终得到的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模型与实际性能之间存在较大差距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offset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）表示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该环境下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对应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的信噪比偏移。通过计算模型预测值与测量结果的相同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下的信噪比差，得到了偏移量，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Table 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给出了我们的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bed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偏移量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将其考虑进来，图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显示了具体实验情况：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/>
              <a:t>Figure 7</a:t>
            </a:r>
            <a:r>
              <a:rPr lang="zh-CN" altLang="en-US" sz="1800" dirty="0"/>
              <a:t>：</a:t>
            </a:r>
            <a:r>
              <a:rPr lang="en-US" altLang="zh-CN" sz="1800" dirty="0"/>
              <a:t>Prediction Model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预测结果与实测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有较大差异，在当前实验环境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SF=7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 offset = -6.3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说完计算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需要考虑的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变化后，讨论实际模型：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符号错误率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Pb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即信号解调失败的概率，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分组由一系列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chirp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符号组成。同时，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Forward Error Correction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来提高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。我们首先考虑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，然后对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进行建模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Figure 6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LoRa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物理层数据包的结构，由此知道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Preamble</a:t>
            </a:r>
            <a:r>
              <a:rPr lang="zh-CN" altLang="en-US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Header</a:t>
            </a:r>
            <a:r>
              <a:rPr lang="zh-CN" altLang="en-US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Payload</a:t>
            </a:r>
            <a:r>
              <a:rPr lang="zh-CN" altLang="en-US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三部分有关，接下来讨论每个部分：</a:t>
            </a:r>
            <a:endParaRPr lang="zh-CN" altLang="zh-CN" sz="1800" b="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Header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解码概率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Hamming code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Forward Error Correction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。报头具有固定的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4/8 Coding Rate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，即每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个数据位增加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个冗余位。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个冗余位最多可纠正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位错误。因此，当最多有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位错误时，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位可以被正确解码。假设报头长度为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Lh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20/22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Payload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解码概率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Pp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Payload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Coding Rate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取决于传输设置。设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CR=1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编码速率分别为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4/5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4/6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4/7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4/8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。需要注意的是，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Coding Rate 4/5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4/6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不能纠正比特错误，只能检测错误，而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Coding Rate4/7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4/8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可以纠正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比特的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比特错误。因此，不同的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Coding Rate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有不同的解码概率。将有效载荷位数表示为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Preamble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检测概率</a:t>
            </a: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Ppreamble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Preamble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检测过程不同于解调，它将接收到的信号与理想的前导码相关联，如果相关性高于预定阈值，则成功检测到前同步码。 与理想前导码相关的增益与解调的增益相同，因此检测概率也相同，将前同步码视为用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扩频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 + log2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 + 4 .25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）调制的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符号，因此，我们可以利用等式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17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26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PDR(packet delivery ratio)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分组传输率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=Preamble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检测到的概率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*Header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解码概率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*Payload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解码概率，即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Packet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的三个组成部分都正常才算传输成功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27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能量效率：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表示为能量效率、传输功率、数据速率和分组传送速率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91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637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我们实现的</a:t>
            </a:r>
            <a:r>
              <a:rPr lang="en-US" altLang="zh-CN" dirty="0" err="1"/>
              <a:t>LoRa</a:t>
            </a:r>
            <a:r>
              <a:rPr lang="zh-CN" altLang="en-US" dirty="0"/>
              <a:t>节点基于</a:t>
            </a:r>
            <a:r>
              <a:rPr lang="en-US" altLang="zh-CN" dirty="0"/>
              <a:t>SX1276</a:t>
            </a:r>
            <a:r>
              <a:rPr lang="zh-CN" altLang="en-US" dirty="0"/>
              <a:t>，网关基于</a:t>
            </a:r>
            <a:r>
              <a:rPr lang="en-US" altLang="zh-CN" dirty="0"/>
              <a:t>SX1301</a:t>
            </a:r>
            <a:r>
              <a:rPr lang="zh-CN" altLang="en-US" dirty="0"/>
              <a:t>，网关位于</a:t>
            </a:r>
            <a:r>
              <a:rPr lang="en-US" altLang="zh-CN" dirty="0"/>
              <a:t>4</a:t>
            </a:r>
            <a:r>
              <a:rPr lang="zh-CN" altLang="en-US" dirty="0"/>
              <a:t>层楼的屋顶上。节点和网关在</a:t>
            </a:r>
            <a:r>
              <a:rPr lang="en-US" altLang="zh-CN" dirty="0"/>
              <a:t>470-510MHz</a:t>
            </a:r>
            <a:r>
              <a:rPr lang="zh-CN" altLang="en-US" dirty="0"/>
              <a:t>频率范围内运行。每个通道的带宽设置为</a:t>
            </a:r>
            <a:r>
              <a:rPr lang="en-US" altLang="zh-CN" dirty="0"/>
              <a:t>125 kHz</a:t>
            </a:r>
            <a:r>
              <a:rPr lang="zh-CN" altLang="en-US" dirty="0"/>
              <a:t>。有效负载长度设置为</a:t>
            </a:r>
            <a:r>
              <a:rPr lang="en-US" altLang="zh-CN" dirty="0"/>
              <a:t>45</a:t>
            </a:r>
            <a:r>
              <a:rPr lang="zh-CN" altLang="en-US" dirty="0"/>
              <a:t>字节，前导码的长度为</a:t>
            </a:r>
            <a:r>
              <a:rPr lang="en-US" altLang="zh-CN" dirty="0"/>
              <a:t>8</a:t>
            </a:r>
            <a:r>
              <a:rPr lang="zh-CN" altLang="en-US" dirty="0"/>
              <a:t>字节。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为了评估能源效率模型，我们在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天内收集了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个室外节点的数据。 每个节点每分钟或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分钟发送一个数据包。 我们首先计算每个小时的每个节点的能量效率，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和平均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，然后与能量效率预测结果进行比较。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把数据分成不同的组。每个组由一个节点在一小时内的数据组成。我们计算了每组的能量效率，以及平均信噪比、频率和传输功率。然后我们将信噪比、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和传输功率输入到我们的模型中，并估计能量效率。最后，我们将估算的能源效率与测量的能源效率进行比较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/>
              <a:t>90%</a:t>
            </a:r>
            <a:r>
              <a:rPr lang="zh-CN" altLang="en-US" dirty="0"/>
              <a:t>的情况下，估计偏差在</a:t>
            </a:r>
            <a:r>
              <a:rPr lang="en-US" altLang="zh-CN" dirty="0"/>
              <a:t>15%</a:t>
            </a:r>
            <a:r>
              <a:rPr lang="zh-CN" altLang="en-US" dirty="0"/>
              <a:t>以内。</a:t>
            </a:r>
            <a:r>
              <a:rPr lang="en-US" altLang="zh-CN" dirty="0" err="1"/>
              <a:t>DyLoRa</a:t>
            </a:r>
            <a:r>
              <a:rPr lang="zh-CN" altLang="en-US" dirty="0"/>
              <a:t>能够准确预测各种设置下的能源效率。估计偏差：</a:t>
            </a:r>
            <a:r>
              <a:rPr lang="en-US" altLang="zh-CN" dirty="0"/>
              <a:t>(</a:t>
            </a:r>
            <a:r>
              <a:rPr lang="en-US" altLang="zh-CN" dirty="0" err="1"/>
              <a:t>DyLoRa</a:t>
            </a:r>
            <a:r>
              <a:rPr lang="zh-CN" altLang="en-US" dirty="0"/>
              <a:t>估计值</a:t>
            </a:r>
            <a:r>
              <a:rPr lang="en-US" altLang="zh-CN" dirty="0"/>
              <a:t>-</a:t>
            </a:r>
            <a:r>
              <a:rPr lang="zh-CN" altLang="en-US" dirty="0"/>
              <a:t>真实值</a:t>
            </a:r>
            <a:r>
              <a:rPr lang="en-US" altLang="zh-CN" dirty="0"/>
              <a:t>)/</a:t>
            </a:r>
            <a:r>
              <a:rPr lang="zh-CN" altLang="en-US" dirty="0"/>
              <a:t>真实值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05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为了比较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DyLoRa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算法和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算法的性能，我们对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个节点进行了实验。其中室外节点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个，室内节点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个。每个节点由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SF12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和传输功率级别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启动。每个节点的数据包间隔在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15-30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秒之间随机设置。我们在这些节点上比较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DyLoRa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。我们评估了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DyLoRa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超过一小时的表现。然后，我们比较两种方法的最终选择设置和能效性能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Fig.10:</a:t>
            </a:r>
            <a:r>
              <a:rPr lang="zh-CN" altLang="en-US" dirty="0"/>
              <a:t>与</a:t>
            </a:r>
            <a:r>
              <a:rPr lang="en-US" altLang="zh-CN" dirty="0"/>
              <a:t>ADR</a:t>
            </a:r>
            <a:r>
              <a:rPr lang="zh-CN" altLang="en-US" dirty="0"/>
              <a:t>相比，</a:t>
            </a:r>
            <a:r>
              <a:rPr lang="en-US" altLang="zh-CN" dirty="0" err="1"/>
              <a:t>DyLoRa</a:t>
            </a:r>
            <a:r>
              <a:rPr lang="zh-CN" altLang="en-US" dirty="0"/>
              <a:t>更倾向于使用更小的</a:t>
            </a:r>
            <a:r>
              <a:rPr lang="en-US" altLang="zh-CN" dirty="0"/>
              <a:t>SF</a:t>
            </a:r>
            <a:r>
              <a:rPr lang="zh-CN" altLang="en-US" dirty="0"/>
              <a:t>和更高的</a:t>
            </a:r>
            <a:r>
              <a:rPr lang="en-US" altLang="zh-CN" dirty="0"/>
              <a:t>TP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Fig.11a: </a:t>
            </a:r>
            <a:r>
              <a:rPr lang="zh-CN" altLang="en-US" dirty="0"/>
              <a:t>在所有节点中，</a:t>
            </a:r>
            <a:r>
              <a:rPr lang="en-US" altLang="zh-CN" dirty="0" err="1"/>
              <a:t>DyLoRa</a:t>
            </a:r>
            <a:r>
              <a:rPr lang="zh-CN" altLang="en-US" dirty="0"/>
              <a:t>的性能优于</a:t>
            </a:r>
            <a:r>
              <a:rPr lang="en-US" altLang="zh-CN" dirty="0"/>
              <a:t>ADR</a:t>
            </a:r>
          </a:p>
          <a:p>
            <a:endParaRPr lang="en-US" altLang="zh-CN" dirty="0"/>
          </a:p>
          <a:p>
            <a:r>
              <a:rPr lang="en-US" altLang="zh-CN" dirty="0"/>
              <a:t>Fig.11b: </a:t>
            </a:r>
            <a:r>
              <a:rPr lang="zh-CN" altLang="en-US" dirty="0"/>
              <a:t>在节点</a:t>
            </a:r>
            <a:r>
              <a:rPr lang="en-US" altLang="zh-CN" dirty="0"/>
              <a:t>11</a:t>
            </a:r>
            <a:r>
              <a:rPr lang="zh-CN" altLang="en-US" dirty="0"/>
              <a:t>，</a:t>
            </a:r>
            <a:r>
              <a:rPr lang="en-US" altLang="zh-CN" dirty="0" err="1"/>
              <a:t>DyLoRa</a:t>
            </a:r>
            <a:r>
              <a:rPr lang="zh-CN" altLang="en-US" dirty="0"/>
              <a:t>相对于</a:t>
            </a:r>
            <a:r>
              <a:rPr lang="en-US" altLang="zh-CN" dirty="0"/>
              <a:t>ADR</a:t>
            </a:r>
            <a:r>
              <a:rPr lang="zh-CN" altLang="en-US" dirty="0"/>
              <a:t>的能源效率的提高，平均提高</a:t>
            </a:r>
            <a:r>
              <a:rPr lang="en-US" altLang="zh-CN" dirty="0"/>
              <a:t>40%+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48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 12: </a:t>
            </a:r>
            <a:r>
              <a:rPr lang="en-US" altLang="zh-CN" dirty="0" err="1"/>
              <a:t>DyLoRa</a:t>
            </a:r>
            <a:r>
              <a:rPr lang="zh-CN" altLang="en-US" dirty="0"/>
              <a:t>可以在有限的最多</a:t>
            </a:r>
            <a:r>
              <a:rPr lang="en-US" altLang="zh-CN" dirty="0"/>
              <a:t>15%PDR</a:t>
            </a:r>
            <a:r>
              <a:rPr lang="zh-CN" altLang="en-US" dirty="0"/>
              <a:t>成本下提高能源效率。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4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205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787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919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额外加的</a:t>
            </a:r>
            <a:r>
              <a:rPr lang="en-US" altLang="zh-CN" dirty="0" err="1"/>
              <a:t>LoRa</a:t>
            </a:r>
            <a:r>
              <a:rPr lang="zh-CN" altLang="en-US" dirty="0"/>
              <a:t>特性介绍页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78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调制：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Figure a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符号是从起始频率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线性扫描到频率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f0+B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upchirp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信号，其中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是带宽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解调：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Figure b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仿真一个基带下啁啾信号，其频率从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f0+B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线性降低到零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Figure c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将接收到的信号乘以仿真的下行啁啾信号，乘积为恒定频率，数值等于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Figure d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对相乘信号应用快速傅立叶变换（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FFT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FTT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最高峰值对应的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横轴上的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频率表示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29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Figure 2</a:t>
            </a:r>
            <a:r>
              <a:rPr lang="zh-CN" altLang="zh-CN" sz="12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SF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增加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时，线性调频脉冲的持续时间加倍</a:t>
            </a:r>
          </a:p>
          <a:p>
            <a:endParaRPr lang="en-US" altLang="zh-CN" dirty="0"/>
          </a:p>
          <a:p>
            <a:r>
              <a:rPr lang="zh-CN" altLang="en-US" dirty="0"/>
              <a:t>公式</a:t>
            </a:r>
            <a:r>
              <a:rPr lang="en-US" altLang="zh-CN" dirty="0"/>
              <a:t>(1)</a:t>
            </a:r>
            <a:r>
              <a:rPr lang="zh-CN" altLang="en-US" dirty="0"/>
              <a:t>：</a:t>
            </a:r>
            <a:r>
              <a:rPr lang="en-US" altLang="zh-CN" dirty="0"/>
              <a:t>SF</a:t>
            </a:r>
            <a:r>
              <a:rPr lang="zh-CN" altLang="en-US" dirty="0"/>
              <a:t>越大，符号持续时间越长</a:t>
            </a:r>
            <a:endParaRPr lang="en-US" altLang="zh-CN" dirty="0"/>
          </a:p>
          <a:p>
            <a:r>
              <a:rPr lang="zh-CN" altLang="en-US" dirty="0"/>
              <a:t>公式</a:t>
            </a:r>
            <a:r>
              <a:rPr lang="en-US" altLang="zh-CN" dirty="0"/>
              <a:t>(2)</a:t>
            </a:r>
            <a:r>
              <a:rPr lang="zh-CN" altLang="en-US" dirty="0"/>
              <a:t>：增加</a:t>
            </a:r>
            <a:r>
              <a:rPr lang="en-US" altLang="zh-CN" dirty="0"/>
              <a:t>SF</a:t>
            </a:r>
            <a:r>
              <a:rPr lang="zh-CN" altLang="en-US" dirty="0"/>
              <a:t>会降低数据速率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增加</a:t>
            </a:r>
            <a:r>
              <a:rPr lang="en-US" altLang="zh-CN" dirty="0"/>
              <a:t>SF</a:t>
            </a:r>
            <a:r>
              <a:rPr lang="zh-CN" altLang="en-US" dirty="0"/>
              <a:t>将增加链路预算，使信号更具抗噪声能力，并进一步导致传输距离的增加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Figure 3</a:t>
            </a:r>
            <a:r>
              <a:rPr lang="zh-CN" altLang="en-US" b="1" dirty="0"/>
              <a:t>：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SF=9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时，目标频率处的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FFT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结果不是最强的，因此符号不会被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接收端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正确解码。当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SF=10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时，信号在目标频率的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FFT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结果最大，符号将被成功解码</a:t>
            </a:r>
            <a:r>
              <a:rPr lang="zh-CN" altLang="en-US" sz="1200" b="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；这是因为目标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信号的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FFT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值随着符号持续时间的增加而增大，而噪声的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FFT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结果基本保持不变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2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传输功率：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增加传输功率（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）将提高信号强度，同时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有更大的功耗；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LoRa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个传输功率级别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使用功率监视器来测量传输功率。在每个功率级，节点发送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个数据包来测量传输的平均功耗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Table 2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我们还测量了每个功率级的信号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强度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增益。一个节点距离网关大约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米。在每个功率级，节点向网关发送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个数据包，然后计算平均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值。我们以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级（最小功率级）的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值为基线，计算每个功率级与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级功率级的差作为信号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强度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增益。表格显示了传输功率和相应传输信号增益的测量结果。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55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21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010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03" y="1810022"/>
            <a:ext cx="6410630" cy="2758177"/>
          </a:xfrm>
        </p:spPr>
        <p:txBody>
          <a:bodyPr/>
          <a:lstStyle/>
          <a:p>
            <a:r>
              <a:rPr lang="en-US" altLang="zh-CN" dirty="0" err="1">
                <a:ea typeface="+mn-ea"/>
                <a:cs typeface="+mn-ea"/>
              </a:rPr>
              <a:t>DyLoRa</a:t>
            </a:r>
            <a:r>
              <a:rPr lang="zh-CN" altLang="en-US" dirty="0">
                <a:ea typeface="+mn-ea"/>
                <a:cs typeface="+mn-ea"/>
              </a:rPr>
              <a:t>：迈向能量高效的动态</a:t>
            </a:r>
            <a:r>
              <a:rPr lang="en-US" altLang="zh-CN" dirty="0" err="1">
                <a:ea typeface="+mn-ea"/>
                <a:cs typeface="+mn-ea"/>
              </a:rPr>
              <a:t>LoRa</a:t>
            </a:r>
            <a:r>
              <a:rPr lang="zh-CN" altLang="en-US" dirty="0">
                <a:ea typeface="+mn-ea"/>
                <a:cs typeface="+mn-ea"/>
              </a:rPr>
              <a:t>传输控制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70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介绍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 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/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60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 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13EDC6AB-F7DF-4256-B131-02477310CF96}"/>
              </a:ext>
            </a:extLst>
          </p:cNvPr>
          <p:cNvSpPr txBox="1">
            <a:spLocks/>
          </p:cNvSpPr>
          <p:nvPr/>
        </p:nvSpPr>
        <p:spPr>
          <a:xfrm>
            <a:off x="327688" y="858839"/>
            <a:ext cx="11986232" cy="3140411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sz="1800" dirty="0" err="1">
                <a:solidFill>
                  <a:prstClr val="black"/>
                </a:solidFill>
                <a:latin typeface="Arial"/>
              </a:rPr>
              <a:t>DyLoRa</a:t>
            </a:r>
            <a:r>
              <a:rPr lang="zh-CN" altLang="en-US" sz="1800" dirty="0">
                <a:solidFill>
                  <a:prstClr val="black"/>
                </a:solidFill>
                <a:latin typeface="Arial"/>
              </a:rPr>
              <a:t>：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动态</a:t>
            </a:r>
            <a:r>
              <a:rPr lang="en-US" altLang="zh-CN" sz="1800" b="0" dirty="0" err="1">
                <a:solidFill>
                  <a:prstClr val="black"/>
                </a:solidFill>
                <a:latin typeface="Arial"/>
              </a:rPr>
              <a:t>LoRa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传输控制系统，动态选择物理参数的方法</a:t>
            </a: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</a:pPr>
            <a:r>
              <a:rPr lang="zh-CN" altLang="en-US" sz="1800" dirty="0">
                <a:solidFill>
                  <a:prstClr val="black"/>
                </a:solidFill>
                <a:latin typeface="Arial"/>
              </a:rPr>
              <a:t>思想：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根据</a:t>
            </a: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Link Properties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表征能源效率的模型，从而设置物理参数</a:t>
            </a: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</a:pPr>
            <a:r>
              <a:rPr lang="zh-CN" altLang="en-US" sz="1800" dirty="0">
                <a:solidFill>
                  <a:prstClr val="black"/>
                </a:solidFill>
                <a:latin typeface="Arial"/>
              </a:rPr>
              <a:t>贡献：</a:t>
            </a:r>
            <a:r>
              <a:rPr lang="en-US" altLang="zh-CN" sz="1800" b="0" dirty="0" err="1">
                <a:solidFill>
                  <a:prstClr val="black"/>
                </a:solidFill>
                <a:latin typeface="Arial"/>
              </a:rPr>
              <a:t>DyLoRa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比</a:t>
            </a:r>
            <a:r>
              <a:rPr lang="en-US" altLang="zh-CN" sz="1800">
                <a:solidFill>
                  <a:prstClr val="black"/>
                </a:solidFill>
                <a:latin typeface="Arial"/>
              </a:rPr>
              <a:t>State-of-art</a:t>
            </a:r>
            <a:r>
              <a:rPr lang="zh-CN" altLang="en-US" sz="1800" b="0">
                <a:solidFill>
                  <a:prstClr val="black"/>
                </a:solidFill>
                <a:latin typeface="Arial"/>
              </a:rPr>
              <a:t>方法</a:t>
            </a: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ADR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平均提高了</a:t>
            </a: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41.2%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的能量效率</a:t>
            </a: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</a:pP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           </a:t>
            </a: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68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动机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altLang="zh-CN" dirty="0">
              <a:cs typeface="+mn-ea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642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altLang="zh-CN" dirty="0"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60E157-873E-4905-9143-B399391920BA}"/>
              </a:ext>
            </a:extLst>
          </p:cNvPr>
          <p:cNvSpPr/>
          <p:nvPr/>
        </p:nvSpPr>
        <p:spPr>
          <a:xfrm>
            <a:off x="568334" y="983133"/>
            <a:ext cx="781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动机：</a:t>
            </a:r>
            <a:r>
              <a:rPr lang="zh-CN" altLang="en-US" dirty="0"/>
              <a:t>证明使用</a:t>
            </a:r>
            <a:r>
              <a:rPr lang="en-US" altLang="zh-CN" dirty="0"/>
              <a:t>ADR</a:t>
            </a:r>
            <a:r>
              <a:rPr lang="zh-CN" altLang="en-US" dirty="0"/>
              <a:t>的能源效率仍然远远达不到实际可实现的最优能源效率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0C8F1F-27D3-443B-956A-1AE09F178F99}"/>
              </a:ext>
            </a:extLst>
          </p:cNvPr>
          <p:cNvSpPr/>
          <p:nvPr/>
        </p:nvSpPr>
        <p:spPr>
          <a:xfrm>
            <a:off x="396430" y="54652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6BAFA4-49B8-4CA3-91F9-1982B8CB650A}"/>
              </a:ext>
            </a:extLst>
          </p:cNvPr>
          <p:cNvSpPr/>
          <p:nvPr/>
        </p:nvSpPr>
        <p:spPr>
          <a:xfrm>
            <a:off x="568334" y="59299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zh-CN" altLang="en-US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AD0D28-4908-402D-9761-638459E6E8A3}"/>
              </a:ext>
            </a:extLst>
          </p:cNvPr>
          <p:cNvSpPr/>
          <p:nvPr/>
        </p:nvSpPr>
        <p:spPr>
          <a:xfrm>
            <a:off x="1761259" y="62992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0F92E4-ED8C-4EB5-9FD6-22C5EF66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8218" y="1359365"/>
            <a:ext cx="6249048" cy="39809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CC5A69F-AC43-4642-92EF-4050F8155E2B}"/>
              </a:ext>
            </a:extLst>
          </p:cNvPr>
          <p:cNvSpPr txBox="1"/>
          <p:nvPr/>
        </p:nvSpPr>
        <p:spPr>
          <a:xfrm>
            <a:off x="568334" y="5841492"/>
            <a:ext cx="11623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结论：</a:t>
            </a:r>
            <a:r>
              <a:rPr lang="en-US" altLang="zh-CN" dirty="0"/>
              <a:t>ADR</a:t>
            </a:r>
            <a:r>
              <a:rPr lang="zh-CN" altLang="en-US" dirty="0"/>
              <a:t>声称尽可能小选择的</a:t>
            </a:r>
            <a:r>
              <a:rPr lang="en-US" altLang="zh-CN" dirty="0"/>
              <a:t>SF</a:t>
            </a:r>
            <a:r>
              <a:rPr lang="zh-CN" altLang="en-US" dirty="0"/>
              <a:t>和</a:t>
            </a:r>
            <a:r>
              <a:rPr lang="en-US" altLang="zh-CN" dirty="0"/>
              <a:t>TP</a:t>
            </a:r>
            <a:r>
              <a:rPr lang="zh-CN" altLang="en-US" dirty="0"/>
              <a:t>，但结果显示</a:t>
            </a:r>
            <a:r>
              <a:rPr lang="en-US" altLang="zh-CN" dirty="0"/>
              <a:t>ADR</a:t>
            </a:r>
            <a:r>
              <a:rPr lang="zh-CN" altLang="en-US" dirty="0"/>
              <a:t>倾向于为了</a:t>
            </a:r>
            <a:r>
              <a:rPr lang="en-US" altLang="zh-CN"/>
              <a:t>PDR</a:t>
            </a:r>
            <a:r>
              <a:rPr lang="zh-CN" altLang="en-US"/>
              <a:t>选择</a:t>
            </a:r>
            <a:r>
              <a:rPr lang="zh-CN" altLang="en-US" dirty="0"/>
              <a:t>较大的</a:t>
            </a:r>
            <a:r>
              <a:rPr lang="en-US" altLang="zh-CN" dirty="0"/>
              <a:t>SF</a:t>
            </a:r>
            <a:r>
              <a:rPr lang="zh-CN" altLang="en-US" dirty="0"/>
              <a:t>和</a:t>
            </a:r>
            <a:r>
              <a:rPr lang="en-US" altLang="zh-CN" dirty="0"/>
              <a:t>TP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7D5CAA-7912-4F86-BD5D-D9D0B3CE7C11}"/>
              </a:ext>
            </a:extLst>
          </p:cNvPr>
          <p:cNvSpPr txBox="1"/>
          <p:nvPr/>
        </p:nvSpPr>
        <p:spPr>
          <a:xfrm>
            <a:off x="4345862" y="544435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( </a:t>
            </a:r>
            <a:r>
              <a:rPr lang="zh-CN" altLang="en-US" b="1" dirty="0"/>
              <a:t>Empirical experiment 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025904C-E9E9-4FF8-9844-7E8F36FA9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4" y="3095944"/>
            <a:ext cx="4215864" cy="6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8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</a:rPr>
              <a:t>DyLoRa</a:t>
            </a:r>
            <a:r>
              <a:rPr lang="zh-CN" altLang="en-US" dirty="0">
                <a:cs typeface="+mn-ea"/>
              </a:rPr>
              <a:t>设计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/>
            <a:r>
              <a:rPr lang="en-US" altLang="zh-CN" b="1" dirty="0" err="1"/>
              <a:t>DyLoRa</a:t>
            </a:r>
            <a:r>
              <a:rPr lang="en-US" altLang="zh-CN" b="1" dirty="0"/>
              <a:t> DESIGN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0415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/>
            <a:r>
              <a:rPr lang="en-US" altLang="zh-CN" b="1" dirty="0" err="1"/>
              <a:t>DyLoRa</a:t>
            </a:r>
            <a:r>
              <a:rPr lang="en-US" altLang="zh-CN" b="1" dirty="0"/>
              <a:t> DESIGN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E5E869-02D1-4935-9A3C-C9BA2D51129A}"/>
              </a:ext>
            </a:extLst>
          </p:cNvPr>
          <p:cNvSpPr/>
          <p:nvPr/>
        </p:nvSpPr>
        <p:spPr>
          <a:xfrm>
            <a:off x="660400" y="225874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0C8F1F-27D3-443B-956A-1AE09F178F99}"/>
              </a:ext>
            </a:extLst>
          </p:cNvPr>
          <p:cNvSpPr/>
          <p:nvPr/>
        </p:nvSpPr>
        <p:spPr>
          <a:xfrm>
            <a:off x="396430" y="54652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6BAFA4-49B8-4CA3-91F9-1982B8CB650A}"/>
              </a:ext>
            </a:extLst>
          </p:cNvPr>
          <p:cNvSpPr/>
          <p:nvPr/>
        </p:nvSpPr>
        <p:spPr>
          <a:xfrm>
            <a:off x="568334" y="59299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zh-CN" altLang="en-US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AD0D28-4908-402D-9761-638459E6E8A3}"/>
              </a:ext>
            </a:extLst>
          </p:cNvPr>
          <p:cNvSpPr/>
          <p:nvPr/>
        </p:nvSpPr>
        <p:spPr>
          <a:xfrm>
            <a:off x="1761259" y="62992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49AE7E-7345-4862-BA07-974F2123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29" y="2023806"/>
            <a:ext cx="5480235" cy="4577021"/>
          </a:xfrm>
          <a:prstGeom prst="rect">
            <a:avLst/>
          </a:prstGeom>
        </p:spPr>
      </p:pic>
      <p:sp>
        <p:nvSpPr>
          <p:cNvPr id="8" name="文本占位符 8">
            <a:extLst>
              <a:ext uri="{FF2B5EF4-FFF2-40B4-BE49-F238E27FC236}">
                <a16:creationId xmlns:a16="http://schemas.microsoft.com/office/drawing/2014/main" id="{8C6D2206-4023-409B-B135-46B979EA27A7}"/>
              </a:ext>
            </a:extLst>
          </p:cNvPr>
          <p:cNvSpPr txBox="1">
            <a:spLocks/>
          </p:cNvSpPr>
          <p:nvPr/>
        </p:nvSpPr>
        <p:spPr>
          <a:xfrm>
            <a:off x="205768" y="1006884"/>
            <a:ext cx="11986232" cy="1016753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zh-CN" altLang="en-US" dirty="0">
                <a:cs typeface="+mn-ea"/>
              </a:rPr>
              <a:t>设计概述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系统架构：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DyLoRa</a:t>
            </a:r>
            <a:r>
              <a:rPr lang="zh-CN" altLang="en-US" sz="1800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=</a:t>
            </a:r>
            <a:r>
              <a:rPr lang="zh-CN" altLang="en-US" sz="1800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DyLoRa</a:t>
            </a:r>
            <a:r>
              <a:rPr lang="zh-CN" altLang="en-US" sz="1800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Gateway</a:t>
            </a:r>
            <a:r>
              <a:rPr lang="zh-CN" altLang="en-US" sz="1800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+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DyLoRa</a:t>
            </a:r>
            <a:r>
              <a:rPr lang="zh-CN" altLang="en-US" sz="1800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Node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401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/>
            <a:r>
              <a:rPr lang="en-US" altLang="zh-CN" b="1" dirty="0" err="1"/>
              <a:t>DyLoRa</a:t>
            </a:r>
            <a:r>
              <a:rPr lang="en-US" altLang="zh-CN" b="1" dirty="0"/>
              <a:t> DESIGN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E5E869-02D1-4935-9A3C-C9BA2D51129A}"/>
              </a:ext>
            </a:extLst>
          </p:cNvPr>
          <p:cNvSpPr/>
          <p:nvPr/>
        </p:nvSpPr>
        <p:spPr>
          <a:xfrm>
            <a:off x="660400" y="225874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0C8F1F-27D3-443B-956A-1AE09F178F99}"/>
              </a:ext>
            </a:extLst>
          </p:cNvPr>
          <p:cNvSpPr/>
          <p:nvPr/>
        </p:nvSpPr>
        <p:spPr>
          <a:xfrm>
            <a:off x="396430" y="54652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6BAFA4-49B8-4CA3-91F9-1982B8CB650A}"/>
              </a:ext>
            </a:extLst>
          </p:cNvPr>
          <p:cNvSpPr/>
          <p:nvPr/>
        </p:nvSpPr>
        <p:spPr>
          <a:xfrm>
            <a:off x="568334" y="59299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zh-CN" altLang="en-US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AD0D28-4908-402D-9761-638459E6E8A3}"/>
              </a:ext>
            </a:extLst>
          </p:cNvPr>
          <p:cNvSpPr/>
          <p:nvPr/>
        </p:nvSpPr>
        <p:spPr>
          <a:xfrm>
            <a:off x="1761259" y="62992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8C6D2206-4023-409B-B135-46B979EA27A7}"/>
              </a:ext>
            </a:extLst>
          </p:cNvPr>
          <p:cNvSpPr txBox="1">
            <a:spLocks/>
          </p:cNvSpPr>
          <p:nvPr/>
        </p:nvSpPr>
        <p:spPr>
          <a:xfrm>
            <a:off x="205768" y="1006884"/>
            <a:ext cx="11986232" cy="462755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dirty="0">
                <a:cs typeface="+mn-ea"/>
              </a:rPr>
              <a:t>Algorithm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08E816-D47A-4E05-B0F2-250B52C96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31" y="1636846"/>
            <a:ext cx="4865255" cy="22035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1342FA-0D49-4806-8F3A-4D2B3BF1A946}"/>
              </a:ext>
            </a:extLst>
          </p:cNvPr>
          <p:cNvSpPr txBox="1"/>
          <p:nvPr/>
        </p:nvSpPr>
        <p:spPr>
          <a:xfrm>
            <a:off x="845131" y="386054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ea typeface="Microsoft YaHei"/>
              </a:rPr>
              <a:t>  1-3</a:t>
            </a:r>
            <a:r>
              <a:rPr lang="zh-CN" altLang="en-US" b="1" dirty="0">
                <a:solidFill>
                  <a:prstClr val="black"/>
                </a:solidFill>
                <a:latin typeface="Arial"/>
                <a:ea typeface="Microsoft YaHei"/>
              </a:rPr>
              <a:t>：算法输入</a:t>
            </a:r>
            <a:endParaRPr lang="en-US" altLang="zh-CN" b="1" dirty="0">
              <a:solidFill>
                <a:prstClr val="black"/>
              </a:solidFill>
              <a:latin typeface="Arial"/>
              <a:ea typeface="Microsoft YaHei"/>
            </a:endParaRPr>
          </a:p>
          <a:p>
            <a:endParaRPr lang="en-US" altLang="zh-CN" b="1" dirty="0">
              <a:solidFill>
                <a:prstClr val="black"/>
              </a:solidFill>
              <a:latin typeface="Arial"/>
              <a:ea typeface="Microsoft YaHei"/>
            </a:endParaRPr>
          </a:p>
          <a:p>
            <a:r>
              <a:rPr lang="en-US" altLang="zh-CN" b="1" dirty="0"/>
              <a:t>     5</a:t>
            </a:r>
            <a:r>
              <a:rPr lang="zh-CN" altLang="en-US" b="1" dirty="0"/>
              <a:t>：计算历史数据包的平均信噪比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6-11</a:t>
            </a:r>
            <a:r>
              <a:rPr lang="zh-CN" altLang="en-US" b="1" dirty="0"/>
              <a:t>：循环</a:t>
            </a:r>
            <a:r>
              <a:rPr lang="en-US" altLang="zh-CN" b="1" dirty="0"/>
              <a:t>TP</a:t>
            </a:r>
            <a:r>
              <a:rPr lang="zh-CN" altLang="en-US" b="1" dirty="0"/>
              <a:t>和</a:t>
            </a:r>
            <a:r>
              <a:rPr lang="en-US" altLang="zh-CN" b="1" dirty="0"/>
              <a:t>SF</a:t>
            </a:r>
            <a:r>
              <a:rPr lang="zh-CN" altLang="en-US" b="1" dirty="0"/>
              <a:t>的</a:t>
            </a:r>
            <a:r>
              <a:rPr lang="en-US" altLang="zh-CN" b="1" dirty="0"/>
              <a:t>6</a:t>
            </a:r>
            <a:r>
              <a:rPr lang="zh-CN" altLang="en-US" b="1" dirty="0"/>
              <a:t>*</a:t>
            </a:r>
            <a:r>
              <a:rPr lang="en-US" altLang="zh-CN" b="1" dirty="0"/>
              <a:t>8</a:t>
            </a:r>
            <a:r>
              <a:rPr lang="zh-CN" altLang="en-US" b="1" dirty="0"/>
              <a:t>种组合带入</a:t>
            </a:r>
            <a:r>
              <a:rPr lang="en-US" altLang="zh-CN" b="1" dirty="0" err="1"/>
              <a:t>GetEE</a:t>
            </a:r>
            <a:endParaRPr lang="en-US" altLang="zh-CN" b="1" dirty="0"/>
          </a:p>
          <a:p>
            <a:r>
              <a:rPr lang="en-US" altLang="zh-CN" b="1" dirty="0"/>
              <a:t>           </a:t>
            </a:r>
            <a:r>
              <a:rPr lang="zh-CN" altLang="en-US" b="1" dirty="0"/>
              <a:t>算出最大</a:t>
            </a:r>
            <a:r>
              <a:rPr lang="en-US" altLang="zh-CN" b="1" dirty="0"/>
              <a:t>EE</a:t>
            </a:r>
            <a:r>
              <a:rPr lang="zh-CN" altLang="en-US" b="1" dirty="0"/>
              <a:t>时返回参数</a:t>
            </a:r>
            <a:r>
              <a:rPr lang="en-US" altLang="zh-CN" b="1" dirty="0"/>
              <a:t>SF</a:t>
            </a:r>
            <a:r>
              <a:rPr lang="zh-CN" altLang="en-US" b="1" dirty="0"/>
              <a:t>、</a:t>
            </a:r>
            <a:r>
              <a:rPr lang="en-US" altLang="zh-CN" b="1" dirty="0"/>
              <a:t>TP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6690AF-218A-4E54-B26A-59136ACE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7667" y="1697277"/>
            <a:ext cx="4695147" cy="31340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81C22A-0C17-4DB4-9795-5E195C70D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90"/>
          <a:stretch/>
        </p:blipFill>
        <p:spPr>
          <a:xfrm>
            <a:off x="6823753" y="5114108"/>
            <a:ext cx="4695147" cy="5471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BA3B307-F50C-4B9C-B1F3-A6D3168A360B}"/>
              </a:ext>
            </a:extLst>
          </p:cNvPr>
          <p:cNvSpPr txBox="1"/>
          <p:nvPr/>
        </p:nvSpPr>
        <p:spPr>
          <a:xfrm>
            <a:off x="7514562" y="561014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Arial"/>
                <a:ea typeface="Microsoft YaHei"/>
                <a:cs typeface="+mn-ea"/>
              </a:rPr>
              <a:t>measure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 data from our testbed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06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/>
            <a:r>
              <a:rPr lang="en-US" altLang="zh-CN" b="1" dirty="0" err="1"/>
              <a:t>DyLoRa</a:t>
            </a:r>
            <a:r>
              <a:rPr lang="en-US" altLang="zh-CN" b="1" dirty="0"/>
              <a:t> DESIGN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0C8F1F-27D3-443B-956A-1AE09F178F99}"/>
              </a:ext>
            </a:extLst>
          </p:cNvPr>
          <p:cNvSpPr/>
          <p:nvPr/>
        </p:nvSpPr>
        <p:spPr>
          <a:xfrm>
            <a:off x="396430" y="54652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6BAFA4-49B8-4CA3-91F9-1982B8CB650A}"/>
              </a:ext>
            </a:extLst>
          </p:cNvPr>
          <p:cNvSpPr/>
          <p:nvPr/>
        </p:nvSpPr>
        <p:spPr>
          <a:xfrm>
            <a:off x="568334" y="59299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zh-CN" altLang="en-US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AD0D28-4908-402D-9761-638459E6E8A3}"/>
              </a:ext>
            </a:extLst>
          </p:cNvPr>
          <p:cNvSpPr/>
          <p:nvPr/>
        </p:nvSpPr>
        <p:spPr>
          <a:xfrm>
            <a:off x="1761259" y="62992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D43325-4C96-4BE7-AC30-E927E772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2" y="3837664"/>
            <a:ext cx="1416200" cy="5341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5318EE-FBA5-4D32-BEAE-21905A24D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631" y="875034"/>
            <a:ext cx="4147132" cy="291037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22B9C80-79A7-4A3D-9C1B-D8EF28A8D267}"/>
              </a:ext>
            </a:extLst>
          </p:cNvPr>
          <p:cNvSpPr txBox="1"/>
          <p:nvPr/>
        </p:nvSpPr>
        <p:spPr>
          <a:xfrm>
            <a:off x="220432" y="3881594"/>
            <a:ext cx="880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14</a:t>
            </a:r>
            <a:r>
              <a:rPr lang="zh-CN" altLang="en-US" dirty="0"/>
              <a:t>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27132C-915C-4797-BCF5-6048E57C0129}"/>
              </a:ext>
            </a:extLst>
          </p:cNvPr>
          <p:cNvSpPr txBox="1"/>
          <p:nvPr/>
        </p:nvSpPr>
        <p:spPr>
          <a:xfrm>
            <a:off x="6068470" y="3838790"/>
            <a:ext cx="880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18</a:t>
            </a:r>
            <a:r>
              <a:rPr lang="zh-CN" altLang="en-US" dirty="0"/>
              <a:t>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B4CB9B-19F4-42BB-85AE-85054038598A}"/>
              </a:ext>
            </a:extLst>
          </p:cNvPr>
          <p:cNvSpPr txBox="1"/>
          <p:nvPr/>
        </p:nvSpPr>
        <p:spPr>
          <a:xfrm>
            <a:off x="220431" y="4531422"/>
            <a:ext cx="880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15</a:t>
            </a:r>
            <a:r>
              <a:rPr lang="zh-CN" altLang="en-US" dirty="0"/>
              <a:t>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5361DC-EAEA-4AF4-A36D-F8B9E380498C}"/>
              </a:ext>
            </a:extLst>
          </p:cNvPr>
          <p:cNvSpPr txBox="1"/>
          <p:nvPr/>
        </p:nvSpPr>
        <p:spPr>
          <a:xfrm>
            <a:off x="5719417" y="4527778"/>
            <a:ext cx="880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19-23</a:t>
            </a:r>
            <a:r>
              <a:rPr lang="zh-CN" altLang="en-US" dirty="0"/>
              <a:t>：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FF3315-DE94-4AB0-8DA2-C99FE52EDEF3}"/>
              </a:ext>
            </a:extLst>
          </p:cNvPr>
          <p:cNvSpPr txBox="1"/>
          <p:nvPr/>
        </p:nvSpPr>
        <p:spPr>
          <a:xfrm>
            <a:off x="220431" y="5154641"/>
            <a:ext cx="880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420D36-025E-422E-9941-E92515D0909A}"/>
              </a:ext>
            </a:extLst>
          </p:cNvPr>
          <p:cNvSpPr txBox="1"/>
          <p:nvPr/>
        </p:nvSpPr>
        <p:spPr>
          <a:xfrm>
            <a:off x="5719416" y="5326225"/>
            <a:ext cx="880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24-25</a:t>
            </a:r>
            <a:r>
              <a:rPr lang="zh-CN" altLang="en-US" dirty="0"/>
              <a:t>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10C385D-18CD-4717-93E5-86762ACB95D1}"/>
              </a:ext>
            </a:extLst>
          </p:cNvPr>
          <p:cNvSpPr txBox="1"/>
          <p:nvPr/>
        </p:nvSpPr>
        <p:spPr>
          <a:xfrm>
            <a:off x="215762" y="5812643"/>
            <a:ext cx="880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17</a:t>
            </a:r>
            <a:r>
              <a:rPr lang="zh-CN" altLang="en-US" dirty="0"/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DD94DD-F256-4FC3-B0CC-B97EE602E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65" y="4557336"/>
            <a:ext cx="4648200" cy="3251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55966F-7BCC-4BEE-9013-7D91A31A9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22" y="5077748"/>
            <a:ext cx="4252328" cy="6038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BE7926-0270-4906-9EED-4C06E8D3E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29" y="5851719"/>
            <a:ext cx="3877733" cy="6452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3188033-8ADA-4869-80B2-22CCB6C07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0992" y="3747806"/>
            <a:ext cx="3883928" cy="47785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78B2D9B-6F76-46C8-A080-B3AD3BC49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0992" y="4413927"/>
            <a:ext cx="4927232" cy="65832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6DC4E00-6008-45FC-A254-55B072F468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0992" y="5265627"/>
            <a:ext cx="3498078" cy="50151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1C68CAB5-5EC3-4F85-8C8B-502AA7C00A9C}"/>
              </a:ext>
            </a:extLst>
          </p:cNvPr>
          <p:cNvSpPr txBox="1"/>
          <p:nvPr/>
        </p:nvSpPr>
        <p:spPr>
          <a:xfrm>
            <a:off x="6042070" y="5849651"/>
            <a:ext cx="880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26</a:t>
            </a:r>
            <a:r>
              <a:rPr lang="zh-CN" altLang="en-US" dirty="0"/>
              <a:t>：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A8BB97A-BD02-4731-BB6C-76068DC033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5695" y="5889975"/>
            <a:ext cx="3361267" cy="35277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EBFBFEC-4D7C-4C82-A9F1-A958AE05C896}"/>
              </a:ext>
            </a:extLst>
          </p:cNvPr>
          <p:cNvSpPr txBox="1"/>
          <p:nvPr/>
        </p:nvSpPr>
        <p:spPr>
          <a:xfrm>
            <a:off x="6033861" y="6451270"/>
            <a:ext cx="880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27</a:t>
            </a:r>
            <a:r>
              <a:rPr lang="zh-CN" altLang="en-US" dirty="0"/>
              <a:t>：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8FD401D8-CF55-439E-B985-480221FCC2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0992" y="6394564"/>
            <a:ext cx="2981035" cy="4425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5CA6C9-A954-4182-A435-8DB2288E1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2248" y="2314710"/>
            <a:ext cx="4275696" cy="8953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264E444-BD76-4922-810E-B75A7E8AD8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2248" y="874673"/>
            <a:ext cx="4633362" cy="952583"/>
          </a:xfrm>
          <a:prstGeom prst="rect">
            <a:avLst/>
          </a:prstGeom>
        </p:spPr>
      </p:pic>
      <p:sp>
        <p:nvSpPr>
          <p:cNvPr id="28" name="文本占位符 8">
            <a:extLst>
              <a:ext uri="{FF2B5EF4-FFF2-40B4-BE49-F238E27FC236}">
                <a16:creationId xmlns:a16="http://schemas.microsoft.com/office/drawing/2014/main" id="{A8D6A0BC-02FE-471C-9895-A4E3D49D8718}"/>
              </a:ext>
            </a:extLst>
          </p:cNvPr>
          <p:cNvSpPr txBox="1">
            <a:spLocks/>
          </p:cNvSpPr>
          <p:nvPr/>
        </p:nvSpPr>
        <p:spPr>
          <a:xfrm>
            <a:off x="396430" y="1051089"/>
            <a:ext cx="11986232" cy="462755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dirty="0">
                <a:cs typeface="+mn-ea"/>
              </a:rPr>
              <a:t>Model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9B2D4FA-BF5B-44CE-BF91-F1360BC50DE9}"/>
              </a:ext>
            </a:extLst>
          </p:cNvPr>
          <p:cNvSpPr txBox="1"/>
          <p:nvPr/>
        </p:nvSpPr>
        <p:spPr>
          <a:xfrm>
            <a:off x="674482" y="4136913"/>
            <a:ext cx="4927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____________________________________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F6C26B-FC25-45AD-B7BE-7022F961D04D}"/>
              </a:ext>
            </a:extLst>
          </p:cNvPr>
          <p:cNvSpPr txBox="1"/>
          <p:nvPr/>
        </p:nvSpPr>
        <p:spPr>
          <a:xfrm>
            <a:off x="686673" y="5449874"/>
            <a:ext cx="4927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____________________________________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EA2C753-D679-4AC4-8206-D9715E37DBEB}"/>
              </a:ext>
            </a:extLst>
          </p:cNvPr>
          <p:cNvSpPr txBox="1"/>
          <p:nvPr/>
        </p:nvSpPr>
        <p:spPr>
          <a:xfrm>
            <a:off x="673100" y="6285979"/>
            <a:ext cx="4927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____________________________________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A8F4BCF-CD68-491F-9EDC-A8E1A6616500}"/>
              </a:ext>
            </a:extLst>
          </p:cNvPr>
          <p:cNvSpPr txBox="1"/>
          <p:nvPr/>
        </p:nvSpPr>
        <p:spPr>
          <a:xfrm>
            <a:off x="6705461" y="5510447"/>
            <a:ext cx="4927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____________________________________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2E84887-A9CE-4F90-87C2-87FD44D8CF73}"/>
              </a:ext>
            </a:extLst>
          </p:cNvPr>
          <p:cNvSpPr txBox="1"/>
          <p:nvPr/>
        </p:nvSpPr>
        <p:spPr>
          <a:xfrm>
            <a:off x="6711500" y="5996879"/>
            <a:ext cx="4927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____________________________________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8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评估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A8B2261-61BC-489D-8FAD-6E0803947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/>
            <a:r>
              <a:rPr lang="en-US" altLang="zh-CN" b="1" dirty="0"/>
              <a:t>EVALUATION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004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295000"/>
            <a:ext cx="8920029" cy="402291"/>
          </a:xfrm>
        </p:spPr>
        <p:txBody>
          <a:bodyPr/>
          <a:lstStyle/>
          <a:p>
            <a:pPr lvl="0" fontAlgn="base"/>
            <a:r>
              <a:rPr lang="en-US" altLang="zh-CN" b="1" dirty="0"/>
              <a:t>EVALUATION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E5E869-02D1-4935-9A3C-C9BA2D51129A}"/>
              </a:ext>
            </a:extLst>
          </p:cNvPr>
          <p:cNvSpPr/>
          <p:nvPr/>
        </p:nvSpPr>
        <p:spPr>
          <a:xfrm>
            <a:off x="660400" y="225874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0C8F1F-27D3-443B-956A-1AE09F178F99}"/>
              </a:ext>
            </a:extLst>
          </p:cNvPr>
          <p:cNvSpPr/>
          <p:nvPr/>
        </p:nvSpPr>
        <p:spPr>
          <a:xfrm>
            <a:off x="396430" y="54652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6BAFA4-49B8-4CA3-91F9-1982B8CB650A}"/>
              </a:ext>
            </a:extLst>
          </p:cNvPr>
          <p:cNvSpPr/>
          <p:nvPr/>
        </p:nvSpPr>
        <p:spPr>
          <a:xfrm>
            <a:off x="568334" y="59299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zh-CN" altLang="en-US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AD0D28-4908-402D-9761-638459E6E8A3}"/>
              </a:ext>
            </a:extLst>
          </p:cNvPr>
          <p:cNvSpPr/>
          <p:nvPr/>
        </p:nvSpPr>
        <p:spPr>
          <a:xfrm>
            <a:off x="1761259" y="62992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8C6D2206-4023-409B-B135-46B979EA27A7}"/>
              </a:ext>
            </a:extLst>
          </p:cNvPr>
          <p:cNvSpPr txBox="1">
            <a:spLocks/>
          </p:cNvSpPr>
          <p:nvPr/>
        </p:nvSpPr>
        <p:spPr>
          <a:xfrm>
            <a:off x="205768" y="1006884"/>
            <a:ext cx="11986232" cy="2494081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zh-CN" altLang="en-US" dirty="0">
                <a:cs typeface="+mn-ea"/>
              </a:rPr>
              <a:t>实现与实验设置</a:t>
            </a:r>
            <a:endParaRPr lang="en-US" altLang="zh-CN" dirty="0"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prstClr val="black"/>
                </a:solidFill>
                <a:latin typeface="Arial"/>
              </a:rPr>
              <a:t>节点：</a:t>
            </a: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SX1276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SF: 12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TP level: 0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；室外节点</a:t>
            </a: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7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个，室内节点</a:t>
            </a: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4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个</a:t>
            </a: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prstClr val="black"/>
                </a:solidFill>
                <a:latin typeface="Arial"/>
              </a:rPr>
              <a:t>网关：</a:t>
            </a:r>
            <a:r>
              <a:rPr lang="en-US" altLang="zh-CN" sz="1800" b="0" dirty="0">
                <a:solidFill>
                  <a:prstClr val="black"/>
                </a:solidFill>
                <a:latin typeface="Arial"/>
              </a:rPr>
              <a:t>SX1301</a:t>
            </a:r>
            <a:r>
              <a:rPr lang="zh-CN" altLang="en-US" sz="1800" b="0" dirty="0">
                <a:solidFill>
                  <a:prstClr val="black"/>
                </a:solidFill>
                <a:latin typeface="Arial"/>
              </a:rPr>
              <a:t>，位于四层楼顶</a:t>
            </a: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>
              <a:solidFill>
                <a:prstClr val="black"/>
              </a:solidFill>
              <a:latin typeface="Arial"/>
            </a:endParaRPr>
          </a:p>
          <a:p>
            <a:pPr algn="l">
              <a:spcBef>
                <a:spcPts val="0"/>
              </a:spcBef>
              <a:defRPr/>
            </a:pPr>
            <a:r>
              <a:rPr lang="zh-CN" altLang="en-US" dirty="0">
                <a:cs typeface="+mn-ea"/>
              </a:rPr>
              <a:t>评估</a:t>
            </a:r>
            <a:r>
              <a:rPr lang="en-US" altLang="zh-CN" dirty="0">
                <a:cs typeface="+mn-ea"/>
              </a:rPr>
              <a:t>EE</a:t>
            </a:r>
            <a:r>
              <a:rPr lang="zh-CN" altLang="en-US" dirty="0">
                <a:cs typeface="+mn-ea"/>
              </a:rPr>
              <a:t> </a:t>
            </a:r>
            <a:r>
              <a:rPr lang="en-US" altLang="zh-CN" dirty="0">
                <a:cs typeface="+mn-ea"/>
              </a:rPr>
              <a:t>Prediction</a:t>
            </a:r>
            <a:r>
              <a:rPr lang="zh-CN" altLang="en-US" dirty="0">
                <a:cs typeface="+mn-ea"/>
              </a:rPr>
              <a:t> </a:t>
            </a:r>
            <a:r>
              <a:rPr lang="en-US" altLang="zh-CN" dirty="0">
                <a:cs typeface="+mn-ea"/>
              </a:rPr>
              <a:t>Model</a:t>
            </a:r>
            <a:r>
              <a:rPr lang="zh-CN" altLang="en-US" dirty="0">
                <a:cs typeface="+mn-ea"/>
              </a:rPr>
              <a:t> </a:t>
            </a:r>
            <a:r>
              <a:rPr lang="en-US" altLang="zh-CN" dirty="0">
                <a:cs typeface="+mn-ea"/>
              </a:rPr>
              <a:t>(</a:t>
            </a:r>
            <a:r>
              <a:rPr lang="en-US" altLang="zh-CN" dirty="0" err="1">
                <a:cs typeface="+mn-ea"/>
              </a:rPr>
              <a:t>GetEE</a:t>
            </a:r>
            <a:r>
              <a:rPr lang="zh-CN" altLang="en-US" dirty="0">
                <a:cs typeface="+mn-ea"/>
              </a:rPr>
              <a:t> </a:t>
            </a:r>
            <a:r>
              <a:rPr lang="en-US" altLang="zh-CN">
                <a:cs typeface="+mn-ea"/>
              </a:rPr>
              <a:t>function)</a:t>
            </a:r>
            <a:endParaRPr lang="en-US" altLang="zh-CN" dirty="0"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EBBF5C-E318-4DE3-BE63-403AA5BBD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68" y="3700968"/>
            <a:ext cx="5710476" cy="29676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5A886F-0D0C-4378-BF99-FD690D3EAD3A}"/>
              </a:ext>
            </a:extLst>
          </p:cNvPr>
          <p:cNvSpPr txBox="1"/>
          <p:nvPr/>
        </p:nvSpPr>
        <p:spPr>
          <a:xfrm>
            <a:off x="6198884" y="48154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/>
                <a:ea typeface="Microsoft YaHei"/>
              </a:rPr>
              <a:t>Close to ground truth</a:t>
            </a:r>
          </a:p>
        </p:txBody>
      </p:sp>
    </p:spTree>
    <p:extLst>
      <p:ext uri="{BB962C8B-B14F-4D97-AF65-F5344CB8AC3E}">
        <p14:creationId xmlns:p14="http://schemas.microsoft.com/office/powerpoint/2010/main" val="374956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LoRa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介绍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动机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DyLoRa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设计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870493" y="460737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评估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97B91D5-B02D-4734-9981-738048E4C02E}"/>
              </a:ext>
            </a:extLst>
          </p:cNvPr>
          <p:cNvSpPr txBox="1"/>
          <p:nvPr/>
        </p:nvSpPr>
        <p:spPr>
          <a:xfrm>
            <a:off x="7565045" y="555599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结论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DF40EF1-8682-4D85-BC46-F75C7421A2D4}"/>
              </a:ext>
            </a:extLst>
          </p:cNvPr>
          <p:cNvCxnSpPr>
            <a:cxnSpLocks/>
          </p:cNvCxnSpPr>
          <p:nvPr/>
        </p:nvCxnSpPr>
        <p:spPr>
          <a:xfrm flipV="1">
            <a:off x="6823968" y="607696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068620" y="5128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163048" y="4507318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BB131B1-89FD-419C-A283-B54E11130924}"/>
              </a:ext>
            </a:extLst>
          </p:cNvPr>
          <p:cNvGrpSpPr/>
          <p:nvPr/>
        </p:nvGrpSpPr>
        <p:grpSpPr>
          <a:xfrm>
            <a:off x="6880535" y="5453681"/>
            <a:ext cx="817163" cy="732782"/>
            <a:chOff x="7575067" y="5453681"/>
            <a:chExt cx="817163" cy="732782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FD09DCA-4A6D-4717-AB3F-A4E4613F8ADF}"/>
                </a:ext>
              </a:extLst>
            </p:cNvPr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2A8A23-6662-4E4F-A685-481CB831020C}"/>
                </a:ext>
              </a:extLst>
            </p:cNvPr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pPr lvl="0" fontAlgn="base"/>
            <a:r>
              <a:rPr lang="en-US" altLang="zh-CN" b="1" dirty="0"/>
              <a:t>EVALUATION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E5E869-02D1-4935-9A3C-C9BA2D51129A}"/>
              </a:ext>
            </a:extLst>
          </p:cNvPr>
          <p:cNvSpPr/>
          <p:nvPr/>
        </p:nvSpPr>
        <p:spPr>
          <a:xfrm>
            <a:off x="660400" y="225874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0C8F1F-27D3-443B-956A-1AE09F178F99}"/>
              </a:ext>
            </a:extLst>
          </p:cNvPr>
          <p:cNvSpPr/>
          <p:nvPr/>
        </p:nvSpPr>
        <p:spPr>
          <a:xfrm>
            <a:off x="396430" y="54652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6BAFA4-49B8-4CA3-91F9-1982B8CB650A}"/>
              </a:ext>
            </a:extLst>
          </p:cNvPr>
          <p:cNvSpPr/>
          <p:nvPr/>
        </p:nvSpPr>
        <p:spPr>
          <a:xfrm>
            <a:off x="568334" y="59299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zh-CN" altLang="en-US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AD0D28-4908-402D-9761-638459E6E8A3}"/>
              </a:ext>
            </a:extLst>
          </p:cNvPr>
          <p:cNvSpPr/>
          <p:nvPr/>
        </p:nvSpPr>
        <p:spPr>
          <a:xfrm>
            <a:off x="1761259" y="62992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8C6D2206-4023-409B-B135-46B979EA27A7}"/>
              </a:ext>
            </a:extLst>
          </p:cNvPr>
          <p:cNvSpPr txBox="1">
            <a:spLocks/>
          </p:cNvSpPr>
          <p:nvPr/>
        </p:nvSpPr>
        <p:spPr>
          <a:xfrm>
            <a:off x="205768" y="1006884"/>
            <a:ext cx="11986232" cy="462755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cs typeface="+mn-ea"/>
              </a:rPr>
              <a:t>与</a:t>
            </a:r>
            <a:r>
              <a:rPr lang="en-US" altLang="zh-CN" dirty="0">
                <a:cs typeface="+mn-ea"/>
              </a:rPr>
              <a:t>ADR</a:t>
            </a:r>
            <a:r>
              <a:rPr lang="zh-CN" altLang="en-US" dirty="0">
                <a:cs typeface="+mn-ea"/>
              </a:rPr>
              <a:t>算法的比较</a:t>
            </a:r>
            <a:endParaRPr lang="en-US" altLang="zh-CN" dirty="0"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A91B08-01B6-49DA-9F38-A88543212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7"/>
          <a:stretch/>
        </p:blipFill>
        <p:spPr>
          <a:xfrm>
            <a:off x="205768" y="2030852"/>
            <a:ext cx="5995679" cy="34847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3359E-F61C-4C0F-9E6B-C50F086A6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4"/>
          <a:stretch/>
        </p:blipFill>
        <p:spPr>
          <a:xfrm>
            <a:off x="6309090" y="2030852"/>
            <a:ext cx="5882910" cy="34847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F39F117-0B18-4D89-8F47-BF5954F4B807}"/>
              </a:ext>
            </a:extLst>
          </p:cNvPr>
          <p:cNvSpPr txBox="1"/>
          <p:nvPr/>
        </p:nvSpPr>
        <p:spPr>
          <a:xfrm>
            <a:off x="1216932" y="5579158"/>
            <a:ext cx="1110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/>
                <a:ea typeface="Microsoft YaHei"/>
              </a:rPr>
              <a:t>Lower SF                            Higher TP                                   Higher EE                       Great Improvement</a:t>
            </a:r>
          </a:p>
        </p:txBody>
      </p:sp>
    </p:spTree>
    <p:extLst>
      <p:ext uri="{BB962C8B-B14F-4D97-AF65-F5344CB8AC3E}">
        <p14:creationId xmlns:p14="http://schemas.microsoft.com/office/powerpoint/2010/main" val="2650975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/>
            <a:r>
              <a:rPr lang="en-US" altLang="zh-CN" b="1" dirty="0"/>
              <a:t>EVALUATION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E5E869-02D1-4935-9A3C-C9BA2D51129A}"/>
              </a:ext>
            </a:extLst>
          </p:cNvPr>
          <p:cNvSpPr/>
          <p:nvPr/>
        </p:nvSpPr>
        <p:spPr>
          <a:xfrm>
            <a:off x="660400" y="225874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0C8F1F-27D3-443B-956A-1AE09F178F99}"/>
              </a:ext>
            </a:extLst>
          </p:cNvPr>
          <p:cNvSpPr/>
          <p:nvPr/>
        </p:nvSpPr>
        <p:spPr>
          <a:xfrm>
            <a:off x="396430" y="54652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6BAFA4-49B8-4CA3-91F9-1982B8CB650A}"/>
              </a:ext>
            </a:extLst>
          </p:cNvPr>
          <p:cNvSpPr/>
          <p:nvPr/>
        </p:nvSpPr>
        <p:spPr>
          <a:xfrm>
            <a:off x="568334" y="59299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zh-CN" altLang="en-US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AD0D28-4908-402D-9761-638459E6E8A3}"/>
              </a:ext>
            </a:extLst>
          </p:cNvPr>
          <p:cNvSpPr/>
          <p:nvPr/>
        </p:nvSpPr>
        <p:spPr>
          <a:xfrm>
            <a:off x="1761259" y="62992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DFE941-44FA-404F-A6C1-7F9C1374E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909" y="1582801"/>
            <a:ext cx="6922076" cy="36923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1F1E7D9-1C68-4976-B85F-492368D67537}"/>
              </a:ext>
            </a:extLst>
          </p:cNvPr>
          <p:cNvSpPr txBox="1"/>
          <p:nvPr/>
        </p:nvSpPr>
        <p:spPr>
          <a:xfrm>
            <a:off x="4685211" y="52805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Little PDR S</a:t>
            </a:r>
            <a:r>
              <a:rPr lang="zh-CN" altLang="en-US" dirty="0">
                <a:solidFill>
                  <a:srgbClr val="FF0000"/>
                </a:solidFill>
              </a:rPr>
              <a:t>acrifice</a:t>
            </a:r>
          </a:p>
        </p:txBody>
      </p:sp>
    </p:spTree>
    <p:extLst>
      <p:ext uri="{BB962C8B-B14F-4D97-AF65-F5344CB8AC3E}">
        <p14:creationId xmlns:p14="http://schemas.microsoft.com/office/powerpoint/2010/main" val="3982070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spc="0" dirty="0">
                <a:solidFill>
                  <a:srgbClr val="445437"/>
                </a:solidFill>
                <a:cs typeface="+mn-ea"/>
              </a:rPr>
              <a:t>结论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53616C-FAE8-48CF-AF77-95D7660B3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>
                <a:solidFill>
                  <a:prstClr val="white">
                    <a:lumMod val="75000"/>
                  </a:prstClr>
                </a:solidFill>
                <a:cs typeface="+mn-ea"/>
              </a:rPr>
              <a:t>CONCLUSION </a:t>
            </a:r>
            <a:endParaRPr lang="en-US" altLang="zh-CN" sz="10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AD305-64C4-4669-8ACE-2E165C5E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04797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595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>
                <a:solidFill>
                  <a:prstClr val="white">
                    <a:lumMod val="75000"/>
                  </a:prstClr>
                </a:solidFill>
                <a:cs typeface="+mn-ea"/>
              </a:rPr>
              <a:t>CONCLUSION </a:t>
            </a:r>
            <a:endParaRPr lang="en-US" altLang="zh-CN" sz="14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E5E869-02D1-4935-9A3C-C9BA2D51129A}"/>
              </a:ext>
            </a:extLst>
          </p:cNvPr>
          <p:cNvSpPr/>
          <p:nvPr/>
        </p:nvSpPr>
        <p:spPr>
          <a:xfrm>
            <a:off x="660400" y="225874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60E157-873E-4905-9143-B399391920BA}"/>
              </a:ext>
            </a:extLst>
          </p:cNvPr>
          <p:cNvSpPr/>
          <p:nvPr/>
        </p:nvSpPr>
        <p:spPr>
          <a:xfrm>
            <a:off x="568334" y="783595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0C8F1F-27D3-443B-956A-1AE09F178F99}"/>
              </a:ext>
            </a:extLst>
          </p:cNvPr>
          <p:cNvSpPr/>
          <p:nvPr/>
        </p:nvSpPr>
        <p:spPr>
          <a:xfrm>
            <a:off x="396430" y="54652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6BAFA4-49B8-4CA3-91F9-1982B8CB650A}"/>
              </a:ext>
            </a:extLst>
          </p:cNvPr>
          <p:cNvSpPr/>
          <p:nvPr/>
        </p:nvSpPr>
        <p:spPr>
          <a:xfrm>
            <a:off x="568334" y="59299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zh-CN" altLang="en-US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AD0D28-4908-402D-9761-638459E6E8A3}"/>
              </a:ext>
            </a:extLst>
          </p:cNvPr>
          <p:cNvSpPr/>
          <p:nvPr/>
        </p:nvSpPr>
        <p:spPr>
          <a:xfrm>
            <a:off x="1761259" y="62992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A561CB-6795-4155-974F-94EF8AEBAD2B}"/>
              </a:ext>
            </a:extLst>
          </p:cNvPr>
          <p:cNvSpPr txBox="1"/>
          <p:nvPr/>
        </p:nvSpPr>
        <p:spPr>
          <a:xfrm>
            <a:off x="488794" y="1340591"/>
            <a:ext cx="110301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DyLoRa：</a:t>
            </a:r>
            <a:r>
              <a:rPr lang="zh-CN" altLang="en-US" dirty="0"/>
              <a:t>动态</a:t>
            </a:r>
            <a:r>
              <a:rPr lang="en-US" altLang="zh-CN" dirty="0" err="1"/>
              <a:t>LoRa</a:t>
            </a:r>
            <a:r>
              <a:rPr lang="zh-CN" altLang="en-US" dirty="0"/>
              <a:t>传输控制系统，以优化能源效率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目标：</a:t>
            </a:r>
            <a:r>
              <a:rPr lang="zh-CN" altLang="en-US" dirty="0"/>
              <a:t>填补</a:t>
            </a:r>
            <a:r>
              <a:rPr lang="en-US" altLang="zh-CN" dirty="0"/>
              <a:t>ADR</a:t>
            </a:r>
            <a:r>
              <a:rPr lang="zh-CN" altLang="en-US" dirty="0"/>
              <a:t>和最佳解决方案之间的能源效率差距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方法：</a:t>
            </a:r>
            <a:r>
              <a:rPr lang="zh-CN" altLang="en-US" dirty="0"/>
              <a:t>①建立不同传输参数（包括</a:t>
            </a:r>
            <a:r>
              <a:rPr lang="en-US" altLang="zh-CN" dirty="0"/>
              <a:t>TP</a:t>
            </a:r>
            <a:r>
              <a:rPr lang="zh-CN" altLang="en-US" dirty="0"/>
              <a:t>、</a:t>
            </a:r>
            <a:r>
              <a:rPr lang="en-US" altLang="zh-CN" dirty="0"/>
              <a:t>SF</a:t>
            </a:r>
            <a:r>
              <a:rPr lang="zh-CN" altLang="en-US" dirty="0"/>
              <a:t>与</a:t>
            </a:r>
            <a:r>
              <a:rPr lang="en-US" altLang="zh-CN" dirty="0"/>
              <a:t>SNR</a:t>
            </a:r>
            <a:r>
              <a:rPr lang="zh-CN" altLang="en-US" dirty="0"/>
              <a:t>）下的能量效率模型</a:t>
            </a:r>
            <a:endParaRPr lang="en-US" altLang="zh-CN" dirty="0"/>
          </a:p>
          <a:p>
            <a:r>
              <a:rPr lang="zh-CN" altLang="en-US" dirty="0"/>
              <a:t>           ②通过非常稀疏的</a:t>
            </a:r>
            <a:r>
              <a:rPr lang="en-US" altLang="zh-CN" dirty="0" err="1"/>
              <a:t>LoRa</a:t>
            </a:r>
            <a:r>
              <a:rPr lang="zh-CN" altLang="en-US" dirty="0"/>
              <a:t>数据流量导出最佳能源效率的参数设置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结论：</a:t>
            </a:r>
            <a:r>
              <a:rPr lang="zh-CN" altLang="en-US" dirty="0"/>
              <a:t>评估结果表明</a:t>
            </a:r>
            <a:r>
              <a:rPr lang="en-US" altLang="zh-CN" dirty="0" err="1"/>
              <a:t>DyLoRa</a:t>
            </a:r>
            <a:r>
              <a:rPr lang="zh-CN" altLang="en-US" dirty="0"/>
              <a:t>对比</a:t>
            </a:r>
            <a:r>
              <a:rPr lang="en-US" altLang="zh-CN" dirty="0"/>
              <a:t>ADR</a:t>
            </a:r>
            <a:r>
              <a:rPr lang="zh-CN" altLang="en-US" dirty="0"/>
              <a:t>能够将能量效率提高许多</a:t>
            </a:r>
          </a:p>
        </p:txBody>
      </p:sp>
    </p:spTree>
    <p:extLst>
      <p:ext uri="{BB962C8B-B14F-4D97-AF65-F5344CB8AC3E}">
        <p14:creationId xmlns:p14="http://schemas.microsoft.com/office/powerpoint/2010/main" val="118209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1391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en-US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LoRa</a:t>
            </a:r>
            <a:r>
              <a:rPr lang="zh-CN" altLang="en-US" dirty="0"/>
              <a:t>背景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en-US" altLang="zh-CN" dirty="0"/>
              <a:t> BACKGROUND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406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LoRa</a:t>
            </a:r>
            <a:r>
              <a:rPr lang="en-US" altLang="zh-CN" dirty="0"/>
              <a:t> BACKGROUND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13EDC6AB-F7DF-4256-B131-02477310CF96}"/>
              </a:ext>
            </a:extLst>
          </p:cNvPr>
          <p:cNvSpPr txBox="1">
            <a:spLocks/>
          </p:cNvSpPr>
          <p:nvPr/>
        </p:nvSpPr>
        <p:spPr>
          <a:xfrm>
            <a:off x="327688" y="1842903"/>
            <a:ext cx="11986232" cy="2309415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LPWAN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：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Low Power Wide Area Network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（低功耗广域网）</a:t>
            </a:r>
            <a:endParaRPr lang="en-US" altLang="zh-CN" sz="1800" b="0" dirty="0">
              <a:solidFill>
                <a:prstClr val="black"/>
              </a:solidFill>
              <a:latin typeface="+mj-lt"/>
            </a:endParaRP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+mj-lt"/>
            </a:endParaRPr>
          </a:p>
          <a:p>
            <a:pPr algn="l">
              <a:spcBef>
                <a:spcPts val="0"/>
              </a:spcBef>
            </a:pPr>
            <a:r>
              <a:rPr lang="en-US" altLang="zh-CN" sz="1800" b="0" dirty="0" err="1">
                <a:solidFill>
                  <a:prstClr val="black"/>
                </a:solidFill>
                <a:latin typeface="+mj-lt"/>
              </a:rPr>
              <a:t>LoRa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 (</a:t>
            </a:r>
            <a:r>
              <a:rPr lang="en-US" altLang="zh-CN" sz="1800" dirty="0">
                <a:solidFill>
                  <a:srgbClr val="FF0000"/>
                </a:solidFill>
                <a:latin typeface="+mj-lt"/>
              </a:rPr>
              <a:t>Lo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ng </a:t>
            </a:r>
            <a:r>
              <a:rPr lang="en-US" altLang="zh-CN" sz="1800" dirty="0">
                <a:solidFill>
                  <a:srgbClr val="FF0000"/>
                </a:solidFill>
                <a:latin typeface="+mj-lt"/>
              </a:rPr>
              <a:t>Ra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nge): LPWAN protocol  </a:t>
            </a: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+mj-lt"/>
            </a:endParaRPr>
          </a:p>
          <a:p>
            <a:pPr algn="l">
              <a:spcBef>
                <a:spcPts val="0"/>
              </a:spcBef>
            </a:pPr>
            <a:r>
              <a:rPr lang="en-US" altLang="zh-CN" sz="1800" b="0" dirty="0" err="1">
                <a:solidFill>
                  <a:prstClr val="black"/>
                </a:solidFill>
                <a:latin typeface="+mj-lt"/>
              </a:rPr>
              <a:t>LoRa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的物理参数：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spreading factor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、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 transmission power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、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signal-to-noise ratio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等</a:t>
            </a:r>
            <a:endParaRPr lang="en-US" altLang="zh-CN" sz="1800" b="0" dirty="0">
              <a:solidFill>
                <a:prstClr val="black"/>
              </a:solidFill>
              <a:latin typeface="+mj-lt"/>
            </a:endParaRP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+mj-lt"/>
            </a:endParaRPr>
          </a:p>
          <a:p>
            <a:pPr algn="l">
              <a:spcBef>
                <a:spcPts val="0"/>
              </a:spcBef>
            </a:pPr>
            <a:r>
              <a:rPr lang="en-US" altLang="zh-CN" sz="1800" b="0" dirty="0" err="1">
                <a:solidFill>
                  <a:prstClr val="black"/>
                </a:solidFill>
                <a:latin typeface="+mj-lt"/>
              </a:rPr>
              <a:t>LoRa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的表现评估：</a:t>
            </a:r>
            <a:r>
              <a:rPr lang="en-US" altLang="zh-CN" sz="1800" b="0" dirty="0">
                <a:solidFill>
                  <a:srgbClr val="FF0000"/>
                </a:solidFill>
                <a:latin typeface="+mj-lt"/>
              </a:rPr>
              <a:t>energy efficiency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、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transmission distance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、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noise resilience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、</a:t>
            </a:r>
            <a:r>
              <a:rPr lang="en-US" altLang="zh-CN" sz="1800" b="0" dirty="0">
                <a:solidFill>
                  <a:prstClr val="black"/>
                </a:solidFill>
                <a:latin typeface="+mj-lt"/>
              </a:rPr>
              <a:t>packet delivery rate</a:t>
            </a:r>
            <a:r>
              <a:rPr lang="zh-CN" altLang="en-US" sz="1800" b="0" dirty="0">
                <a:solidFill>
                  <a:prstClr val="black"/>
                </a:solidFill>
                <a:latin typeface="+mj-lt"/>
              </a:rPr>
              <a:t>等</a:t>
            </a:r>
            <a:endParaRPr lang="en-US" altLang="zh-CN" sz="1800" b="0" dirty="0">
              <a:solidFill>
                <a:prstClr val="black"/>
              </a:solidFill>
              <a:latin typeface="+mj-lt"/>
            </a:endParaRPr>
          </a:p>
          <a:p>
            <a:pPr algn="l">
              <a:spcBef>
                <a:spcPts val="0"/>
              </a:spcBef>
            </a:pPr>
            <a:endParaRPr lang="en-US" altLang="zh-CN" sz="1800" b="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70B36A9A-34EA-4096-8E4A-88EE07B27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990293"/>
              </p:ext>
            </p:extLst>
          </p:nvPr>
        </p:nvGraphicFramePr>
        <p:xfrm>
          <a:off x="2032000" y="719666"/>
          <a:ext cx="812799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794501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31690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9493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93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36448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28AD64D-BA70-4D51-87AC-D9F1FEE77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60893"/>
              </p:ext>
            </p:extLst>
          </p:nvPr>
        </p:nvGraphicFramePr>
        <p:xfrm>
          <a:off x="327688" y="4261615"/>
          <a:ext cx="8127999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693721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690395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9690780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Energy Efficiency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9610"/>
                  </a:ext>
                </a:extLst>
              </a:tr>
              <a:tr h="41730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消耗一定能量的平均传输比特数</a:t>
                      </a:r>
                      <a:endParaRPr lang="en-US" altLang="zh-CN" sz="1800" b="0" kern="1200" dirty="0">
                        <a:solidFill>
                          <a:prstClr val="black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每单位功耗的交付比特位数</a:t>
                      </a:r>
                      <a:endParaRPr lang="en-US" altLang="zh-CN" sz="1800" b="0" kern="1200" dirty="0">
                        <a:solidFill>
                          <a:prstClr val="black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52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单位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bit/</a:t>
                      </a:r>
                      <a:r>
                        <a:rPr lang="en-US" altLang="zh-CN" sz="1800" b="0" kern="1200" dirty="0" err="1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mJ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89426"/>
                  </a:ext>
                </a:extLst>
              </a:tr>
            </a:tbl>
          </a:graphicData>
        </a:graphic>
      </p:graphicFrame>
      <p:sp>
        <p:nvSpPr>
          <p:cNvPr id="8" name="文本占位符 8">
            <a:extLst>
              <a:ext uri="{FF2B5EF4-FFF2-40B4-BE49-F238E27FC236}">
                <a16:creationId xmlns:a16="http://schemas.microsoft.com/office/drawing/2014/main" id="{65D2444D-BAF8-40A4-A149-19C014702C6C}"/>
              </a:ext>
            </a:extLst>
          </p:cNvPr>
          <p:cNvSpPr txBox="1">
            <a:spLocks/>
          </p:cNvSpPr>
          <p:nvPr/>
        </p:nvSpPr>
        <p:spPr>
          <a:xfrm>
            <a:off x="205768" y="1006884"/>
            <a:ext cx="11986232" cy="462755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dirty="0">
                <a:cs typeface="+mn-ea"/>
              </a:rPr>
              <a:t>General Concepts</a:t>
            </a:r>
            <a:endParaRPr lang="zh-CN" altLang="en-US" dirty="0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9669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LoRa</a:t>
            </a:r>
            <a:r>
              <a:rPr lang="en-US" altLang="zh-CN" dirty="0"/>
              <a:t> BACKGROUND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DC4BF7-D657-4D54-9622-D90D97E9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2" y="1867815"/>
            <a:ext cx="5711528" cy="2517917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B5BAF023-A27C-41EF-BB82-E9CA7FDC4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65" y="749542"/>
            <a:ext cx="5638428" cy="42288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70BAFB-1A95-4B8B-B327-0F0168C4E457}"/>
              </a:ext>
            </a:extLst>
          </p:cNvPr>
          <p:cNvSpPr txBox="1"/>
          <p:nvPr/>
        </p:nvSpPr>
        <p:spPr>
          <a:xfrm>
            <a:off x="5939393" y="509206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 err="1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LoRaWAN</a:t>
            </a:r>
            <a:endParaRPr lang="en-US" altLang="zh-CN" b="1" kern="100" dirty="0">
              <a:latin typeface="+mj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+mj-lt"/>
              </a:rPr>
              <a:t>MAC protocol for WAN</a:t>
            </a:r>
            <a:endParaRPr lang="en-US" altLang="zh-CN" b="1" kern="100" dirty="0">
              <a:latin typeface="+mj-lt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064C0-C99A-413D-AABD-4FBBDE13EAF3}"/>
              </a:ext>
            </a:extLst>
          </p:cNvPr>
          <p:cNvSpPr txBox="1"/>
          <p:nvPr/>
        </p:nvSpPr>
        <p:spPr>
          <a:xfrm>
            <a:off x="2628061" y="449943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kern="100" dirty="0" err="1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LoRa</a:t>
            </a:r>
            <a:endParaRPr lang="zh-CN" altLang="en-US" dirty="0">
              <a:latin typeface="+mj-lt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1D05DFF1-EED5-4670-846F-413EA64B9205}"/>
              </a:ext>
            </a:extLst>
          </p:cNvPr>
          <p:cNvSpPr txBox="1">
            <a:spLocks/>
          </p:cNvSpPr>
          <p:nvPr/>
        </p:nvSpPr>
        <p:spPr>
          <a:xfrm>
            <a:off x="205768" y="1006884"/>
            <a:ext cx="11986232" cy="462755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dirty="0" err="1">
                <a:cs typeface="+mn-ea"/>
              </a:rPr>
              <a:t>LoRa</a:t>
            </a:r>
            <a:r>
              <a:rPr lang="en-US" altLang="zh-CN" dirty="0">
                <a:cs typeface="+mn-ea"/>
              </a:rPr>
              <a:t> Sub Concepts</a:t>
            </a:r>
            <a:endParaRPr lang="zh-CN" altLang="en-US" dirty="0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815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LoRa</a:t>
            </a:r>
            <a:r>
              <a:rPr lang="en-US" altLang="zh-CN" dirty="0"/>
              <a:t> BACKGROUND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13EDC6AB-F7DF-4256-B131-02477310CF96}"/>
              </a:ext>
            </a:extLst>
          </p:cNvPr>
          <p:cNvSpPr txBox="1">
            <a:spLocks/>
          </p:cNvSpPr>
          <p:nvPr/>
        </p:nvSpPr>
        <p:spPr>
          <a:xfrm>
            <a:off x="205768" y="1006884"/>
            <a:ext cx="11986232" cy="462755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dirty="0" err="1">
                <a:cs typeface="+mn-ea"/>
              </a:rPr>
              <a:t>LoRa</a:t>
            </a:r>
            <a:r>
              <a:rPr lang="zh-CN" altLang="en-US" dirty="0">
                <a:cs typeface="+mn-ea"/>
              </a:rPr>
              <a:t> </a:t>
            </a:r>
            <a:r>
              <a:rPr lang="en-US" altLang="zh-CN" dirty="0">
                <a:cs typeface="+mn-ea"/>
              </a:rPr>
              <a:t>Modulation/ Demodulation</a:t>
            </a:r>
            <a:endParaRPr lang="en-US" altLang="zh-CN" b="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63AFD7-F502-4264-B3DC-3B90D8E0E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2998" y="1469638"/>
            <a:ext cx="4689453" cy="53949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3A6EB1-1276-40EF-9EF0-C8E4C384FE35}"/>
              </a:ext>
            </a:extLst>
          </p:cNvPr>
          <p:cNvSpPr txBox="1"/>
          <p:nvPr/>
        </p:nvSpPr>
        <p:spPr>
          <a:xfrm>
            <a:off x="178994" y="1701750"/>
            <a:ext cx="68546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Wireless Systems Frequency Modulation</a:t>
            </a:r>
          </a:p>
          <a:p>
            <a:endParaRPr lang="en-US" altLang="zh-CN" b="1" kern="100" dirty="0">
              <a:latin typeface="+mj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①Traditional Modulation: </a:t>
            </a:r>
            <a:r>
              <a:rPr lang="en-US" altLang="zh-CN" kern="100" dirty="0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Frequency Shift Keying (FSK)</a:t>
            </a:r>
          </a:p>
          <a:p>
            <a:endParaRPr lang="en-US" altLang="zh-CN" b="1" kern="100" dirty="0">
              <a:latin typeface="+mj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en-US" altLang="zh-CN" b="1" kern="100" dirty="0" err="1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LoRa</a:t>
            </a:r>
            <a:r>
              <a:rPr lang="en-US" altLang="zh-CN" b="1" kern="100" dirty="0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sz="1800" b="1" kern="100" dirty="0">
                <a:effectLst/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odulation: </a:t>
            </a:r>
            <a:r>
              <a:rPr lang="en-US" altLang="zh-CN" sz="1800" kern="100" dirty="0">
                <a:effectLst/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Chirp Spreading Spectrum</a:t>
            </a:r>
            <a:r>
              <a:rPr lang="zh-CN" altLang="zh-CN" sz="1800" kern="100" dirty="0">
                <a:effectLst/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zh-CN" sz="1800" kern="100" dirty="0">
                <a:effectLst/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800" kern="100" dirty="0">
                <a:effectLst/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24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7271" y="369421"/>
            <a:ext cx="8920029" cy="402291"/>
          </a:xfrm>
        </p:spPr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LoRa</a:t>
            </a:r>
            <a:r>
              <a:rPr lang="en-US" altLang="zh-CN" dirty="0"/>
              <a:t> BACKGROUND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223F50-35D7-4AD5-A1D5-EACFD0752897}"/>
              </a:ext>
            </a:extLst>
          </p:cNvPr>
          <p:cNvSpPr txBox="1"/>
          <p:nvPr/>
        </p:nvSpPr>
        <p:spPr>
          <a:xfrm>
            <a:off x="728133" y="15201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</a:rPr>
              <a:t>Spreading Factor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E623D1-850F-40B4-8A33-BACDC298F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1"/>
          <a:stretch/>
        </p:blipFill>
        <p:spPr>
          <a:xfrm>
            <a:off x="728133" y="2336859"/>
            <a:ext cx="3451980" cy="678239"/>
          </a:xfrm>
          <a:prstGeom prst="rect">
            <a:avLst/>
          </a:prstGeom>
        </p:spPr>
      </p:pic>
      <p:sp>
        <p:nvSpPr>
          <p:cNvPr id="2" name="文本占位符 8">
            <a:extLst>
              <a:ext uri="{FF2B5EF4-FFF2-40B4-BE49-F238E27FC236}">
                <a16:creationId xmlns:a16="http://schemas.microsoft.com/office/drawing/2014/main" id="{D06766FA-F968-4CCE-84FB-86BFAACDD52A}"/>
              </a:ext>
            </a:extLst>
          </p:cNvPr>
          <p:cNvSpPr txBox="1">
            <a:spLocks/>
          </p:cNvSpPr>
          <p:nvPr/>
        </p:nvSpPr>
        <p:spPr>
          <a:xfrm>
            <a:off x="205768" y="1006884"/>
            <a:ext cx="11986232" cy="462755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dirty="0">
                <a:cs typeface="+mn-ea"/>
              </a:rPr>
              <a:t>Physical Parameters</a:t>
            </a:r>
            <a:endParaRPr lang="zh-CN" altLang="en-US" dirty="0">
              <a:cs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54D45-C665-4C0A-BFD3-C44AE31A9149}"/>
              </a:ext>
            </a:extLst>
          </p:cNvPr>
          <p:cNvSpPr txBox="1"/>
          <p:nvPr/>
        </p:nvSpPr>
        <p:spPr>
          <a:xfrm>
            <a:off x="4297964" y="2495494"/>
            <a:ext cx="2526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Chirp Duration </a:t>
            </a:r>
            <a:r>
              <a:rPr lang="zh-CN" altLang="en-US" b="1" dirty="0"/>
              <a:t>∝</a:t>
            </a:r>
            <a:r>
              <a:rPr lang="zh-CN" altLang="en-US" dirty="0"/>
              <a:t> 2</a:t>
            </a:r>
            <a:r>
              <a:rPr lang="en-US" altLang="zh-CN" dirty="0"/>
              <a:t>^</a:t>
            </a:r>
            <a:r>
              <a:rPr lang="zh-CN" altLang="en-US" dirty="0"/>
              <a:t>SF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A0EEB1-B8EA-44A9-9DE0-63ACF33E9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85" y="3012030"/>
            <a:ext cx="4960000" cy="31725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63508E-093D-45D3-9B2C-9CEEBB1F5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6464" y="3846154"/>
            <a:ext cx="4006571" cy="29318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77DF4EA-8FB8-449B-9FE4-65773CD2F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33" y="6227636"/>
            <a:ext cx="3451980" cy="6248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CCBDA91-440D-4DCF-A357-A807C7EB7985}"/>
              </a:ext>
            </a:extLst>
          </p:cNvPr>
          <p:cNvSpPr txBox="1"/>
          <p:nvPr/>
        </p:nvSpPr>
        <p:spPr>
          <a:xfrm>
            <a:off x="4297964" y="6368953"/>
            <a:ext cx="1728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Data rate (bit/s)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C8AED3-6F4C-441C-9CB4-9C699E119356}"/>
              </a:ext>
            </a:extLst>
          </p:cNvPr>
          <p:cNvSpPr txBox="1"/>
          <p:nvPr/>
        </p:nvSpPr>
        <p:spPr>
          <a:xfrm>
            <a:off x="6440248" y="34357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SF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↑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 </a:t>
            </a:r>
            <a:r>
              <a:rPr lang="en-US" altLang="zh-CN" dirty="0"/>
              <a:t>Symbol duration</a:t>
            </a:r>
            <a:r>
              <a:rPr lang="zh-CN" altLang="en-US" dirty="0"/>
              <a:t>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↑</a:t>
            </a:r>
            <a:r>
              <a:rPr lang="zh-CN" altLang="en-US" dirty="0"/>
              <a:t> </a:t>
            </a:r>
            <a:r>
              <a:rPr lang="en-US" altLang="zh-CN" dirty="0"/>
              <a:t>-&gt; FFT value</a:t>
            </a:r>
            <a:r>
              <a:rPr lang="zh-CN" altLang="en-US" dirty="0"/>
              <a:t>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↑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/>
              <a:t>-&gt; PDR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A431EB-FFDA-47BF-B181-BD05D55CB3EE}"/>
              </a:ext>
            </a:extLst>
          </p:cNvPr>
          <p:cNvSpPr txBox="1"/>
          <p:nvPr/>
        </p:nvSpPr>
        <p:spPr>
          <a:xfrm>
            <a:off x="728133" y="18934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</a:rPr>
              <a:t>Definition: a</a:t>
            </a:r>
            <a:r>
              <a:rPr lang="en-US" altLang="zh-CN" b="1" dirty="0">
                <a:solidFill>
                  <a:prstClr val="black"/>
                </a:solidFill>
                <a:latin typeface="Arial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chirp is modulated with </a:t>
            </a:r>
            <a:r>
              <a:rPr lang="en-US" altLang="zh-CN" dirty="0">
                <a:solidFill>
                  <a:srgbClr val="FF0000"/>
                </a:solidFill>
                <a:latin typeface="Arial"/>
              </a:rPr>
              <a:t>SF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 bits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50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7271" y="369421"/>
            <a:ext cx="8920029" cy="402291"/>
          </a:xfrm>
        </p:spPr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LoRa</a:t>
            </a:r>
            <a:r>
              <a:rPr lang="en-US" altLang="zh-CN" dirty="0"/>
              <a:t> BACKGROUND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795FB1-00F2-489D-BD13-0DBF694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3" y="2757084"/>
            <a:ext cx="5706350" cy="11949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D96D098-7893-4450-8344-04638BA0D048}"/>
              </a:ext>
            </a:extLst>
          </p:cNvPr>
          <p:cNvSpPr txBox="1"/>
          <p:nvPr/>
        </p:nvSpPr>
        <p:spPr>
          <a:xfrm>
            <a:off x="728133" y="13746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</a:rPr>
              <a:t>Transmission Power </a:t>
            </a:r>
            <a:r>
              <a:rPr lang="zh-CN" altLang="en-US" b="1" dirty="0">
                <a:solidFill>
                  <a:prstClr val="black"/>
                </a:solidFill>
                <a:latin typeface="Arial"/>
              </a:rPr>
              <a:t>：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9AC24C-E02E-4134-88B8-769D368DA499}"/>
              </a:ext>
            </a:extLst>
          </p:cNvPr>
          <p:cNvSpPr txBox="1"/>
          <p:nvPr/>
        </p:nvSpPr>
        <p:spPr>
          <a:xfrm>
            <a:off x="726361" y="1809936"/>
            <a:ext cx="101932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TP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↑ 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/>
              <a:t>RSSI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↑</a:t>
            </a:r>
            <a:r>
              <a:rPr lang="zh-CN" altLang="en-US" dirty="0"/>
              <a:t> </a:t>
            </a:r>
            <a:r>
              <a:rPr lang="en-US" altLang="zh-CN" dirty="0"/>
              <a:t>-&gt; SNR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↑</a:t>
            </a:r>
            <a:r>
              <a:rPr lang="zh-CN" altLang="en-US" dirty="0"/>
              <a:t> </a:t>
            </a:r>
            <a:r>
              <a:rPr lang="en-US" altLang="zh-CN"/>
              <a:t>-&gt; PDR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↑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表中准确数值与硬件有关，这里是用</a:t>
            </a:r>
            <a:r>
              <a:rPr lang="en-US" altLang="zh-CN" dirty="0"/>
              <a:t>power monitor</a:t>
            </a:r>
            <a:r>
              <a:rPr lang="zh-CN" altLang="en-US" dirty="0"/>
              <a:t>测的，且整个实验只测了一遍</a:t>
            </a:r>
            <a:r>
              <a:rPr lang="en-US" altLang="zh-CN" dirty="0"/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5C221B-9289-4699-B219-3FE96ABB84C1}"/>
              </a:ext>
            </a:extLst>
          </p:cNvPr>
          <p:cNvSpPr txBox="1"/>
          <p:nvPr/>
        </p:nvSpPr>
        <p:spPr>
          <a:xfrm>
            <a:off x="5506720" y="2774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signal gains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31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7271" y="369421"/>
            <a:ext cx="8920029" cy="402291"/>
          </a:xfrm>
        </p:spPr>
        <p:txBody>
          <a:bodyPr/>
          <a:lstStyle/>
          <a:p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LoRa</a:t>
            </a:r>
            <a:r>
              <a:rPr lang="en-US" altLang="zh-CN" dirty="0"/>
              <a:t> BACKGROUND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13EDC6AB-F7DF-4256-B131-02477310CF96}"/>
              </a:ext>
            </a:extLst>
          </p:cNvPr>
          <p:cNvSpPr txBox="1">
            <a:spLocks/>
          </p:cNvSpPr>
          <p:nvPr/>
        </p:nvSpPr>
        <p:spPr>
          <a:xfrm>
            <a:off x="205768" y="1006884"/>
            <a:ext cx="11986232" cy="462755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b="1" dirty="0"/>
              <a:t>ADR ( Adaptive Data Rate control 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10A7E4-A513-48FB-9C05-A48073F41232}"/>
              </a:ext>
            </a:extLst>
          </p:cNvPr>
          <p:cNvSpPr txBox="1"/>
          <p:nvPr/>
        </p:nvSpPr>
        <p:spPr>
          <a:xfrm>
            <a:off x="205767" y="1584867"/>
            <a:ext cx="1185923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负反馈调节：</a:t>
            </a:r>
            <a:r>
              <a:rPr lang="en-US" altLang="zh-CN" dirty="0"/>
              <a:t>NS</a:t>
            </a:r>
            <a:r>
              <a:rPr lang="zh-CN" altLang="en-US" dirty="0"/>
              <a:t>根据</a:t>
            </a:r>
            <a:r>
              <a:rPr lang="en-US" altLang="zh-CN" dirty="0"/>
              <a:t>uplink</a:t>
            </a:r>
            <a:r>
              <a:rPr lang="zh-CN" altLang="en-US" dirty="0"/>
              <a:t>，发送</a:t>
            </a:r>
            <a:r>
              <a:rPr lang="en-US" altLang="zh-CN" dirty="0"/>
              <a:t>downlink</a:t>
            </a:r>
            <a:r>
              <a:rPr lang="zh-CN" altLang="en-US" dirty="0"/>
              <a:t>调整</a:t>
            </a:r>
            <a:r>
              <a:rPr lang="en-US" altLang="zh-CN" dirty="0"/>
              <a:t>device</a:t>
            </a:r>
          </a:p>
          <a:p>
            <a:endParaRPr lang="en-US" altLang="zh-CN" b="1" dirty="0"/>
          </a:p>
          <a:p>
            <a:r>
              <a:rPr lang="zh-CN" altLang="en-US" b="1" dirty="0"/>
              <a:t>公式：</a:t>
            </a:r>
            <a:r>
              <a:rPr lang="en-US" altLang="zh-CN" dirty="0" err="1"/>
              <a:t>SNRmargin</a:t>
            </a:r>
            <a:r>
              <a:rPr lang="en-US" altLang="zh-CN" dirty="0"/>
              <a:t> = </a:t>
            </a:r>
            <a:r>
              <a:rPr lang="en-US" altLang="zh-CN" dirty="0" err="1"/>
              <a:t>SNRm</a:t>
            </a:r>
            <a:r>
              <a:rPr lang="en-US" altLang="zh-CN" dirty="0"/>
              <a:t> – SNR(DR) – </a:t>
            </a:r>
            <a:r>
              <a:rPr lang="en-US" altLang="zh-CN" dirty="0" err="1"/>
              <a:t>margin_db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/>
              <a:t>     ①( </a:t>
            </a:r>
            <a:r>
              <a:rPr lang="en-US" altLang="zh-CN" dirty="0" err="1"/>
              <a:t>SNRmargin</a:t>
            </a:r>
            <a:r>
              <a:rPr lang="en-US" altLang="zh-CN" dirty="0"/>
              <a:t> &gt; 0 ) ?</a:t>
            </a:r>
            <a:r>
              <a:rPr lang="zh-CN" altLang="en-US" dirty="0"/>
              <a:t> </a:t>
            </a:r>
            <a:r>
              <a:rPr lang="en-US" altLang="zh-CN" dirty="0"/>
              <a:t>( SF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↓ 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&amp;&amp;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TP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↓ 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TP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↑</a:t>
            </a:r>
            <a:endParaRPr lang="en-US" altLang="zh-CN" b="1" dirty="0"/>
          </a:p>
          <a:p>
            <a:r>
              <a:rPr lang="en-US" altLang="zh-CN" b="1" dirty="0"/>
              <a:t>       </a:t>
            </a:r>
          </a:p>
          <a:p>
            <a:r>
              <a:rPr lang="en-US" altLang="zh-CN" b="1" dirty="0"/>
              <a:t>__________________________________________________________________________________</a:t>
            </a:r>
          </a:p>
          <a:p>
            <a:endParaRPr lang="en-US" altLang="zh-CN" b="1" dirty="0"/>
          </a:p>
          <a:p>
            <a:r>
              <a:rPr lang="zh-CN" altLang="en-US" b="1" dirty="0"/>
              <a:t>参数：</a:t>
            </a:r>
            <a:r>
              <a:rPr lang="en-US" altLang="zh-CN" dirty="0"/>
              <a:t>②</a:t>
            </a:r>
            <a:r>
              <a:rPr lang="en-US" altLang="zh-CN" dirty="0" err="1"/>
              <a:t>SNRm</a:t>
            </a:r>
            <a:r>
              <a:rPr lang="en-US" altLang="zh-CN" dirty="0"/>
              <a:t>: measured indicator of link quality</a:t>
            </a:r>
          </a:p>
          <a:p>
            <a:endParaRPr lang="en-US" altLang="zh-CN" b="1" dirty="0"/>
          </a:p>
          <a:p>
            <a:r>
              <a:rPr lang="en-US" altLang="zh-CN" b="1" dirty="0"/>
              <a:t>           </a:t>
            </a:r>
            <a:r>
              <a:rPr lang="en-US" altLang="zh-CN" dirty="0"/>
              <a:t>③SNR(DR):</a:t>
            </a:r>
            <a:r>
              <a:rPr lang="zh-CN" altLang="en-US" dirty="0"/>
              <a:t> </a:t>
            </a:r>
            <a:r>
              <a:rPr lang="en-US" altLang="zh-CN" dirty="0" err="1"/>
              <a:t>LoRa</a:t>
            </a:r>
            <a:r>
              <a:rPr lang="en-US" altLang="zh-CN" dirty="0"/>
              <a:t> Demodulator SNR</a:t>
            </a:r>
          </a:p>
          <a:p>
            <a:endParaRPr lang="en-US" altLang="zh-CN" dirty="0"/>
          </a:p>
          <a:p>
            <a:r>
              <a:rPr lang="en-US" altLang="zh-CN" dirty="0"/>
              <a:t>           ④</a:t>
            </a:r>
            <a:r>
              <a:rPr lang="en-US" altLang="zh-CN" dirty="0" err="1"/>
              <a:t>margin_db</a:t>
            </a:r>
            <a:r>
              <a:rPr lang="en-US" altLang="zh-CN" dirty="0"/>
              <a:t>: theoretical default setting</a:t>
            </a:r>
          </a:p>
          <a:p>
            <a:r>
              <a:rPr lang="en-US" altLang="zh-CN" b="1" dirty="0"/>
              <a:t>               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结论：</a:t>
            </a:r>
            <a:r>
              <a:rPr lang="zh-CN" altLang="en-US" dirty="0"/>
              <a:t>选择能保证</a:t>
            </a:r>
            <a:r>
              <a:rPr lang="en-US" altLang="zh-CN" dirty="0" err="1"/>
              <a:t>LoRa</a:t>
            </a:r>
            <a:r>
              <a:rPr lang="zh-CN" altLang="en-US" dirty="0"/>
              <a:t>符号解调成功的最小</a:t>
            </a:r>
            <a:r>
              <a:rPr lang="en-US" altLang="zh-CN" dirty="0"/>
              <a:t>SF (</a:t>
            </a:r>
            <a:r>
              <a:rPr lang="zh-CN" altLang="en-US" dirty="0"/>
              <a:t>最大</a:t>
            </a:r>
            <a:r>
              <a:rPr lang="en-US" altLang="zh-CN" dirty="0"/>
              <a:t>DR)</a:t>
            </a:r>
            <a:r>
              <a:rPr lang="zh-CN" altLang="en-US" dirty="0"/>
              <a:t>，这样传输速度快、时间短且功耗低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A59F77-48B5-4F71-906E-6B29F840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329" y="3692223"/>
            <a:ext cx="5370895" cy="216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3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7753</TotalTime>
  <Words>2560</Words>
  <Application>Microsoft Office PowerPoint</Application>
  <PresentationFormat>宽屏</PresentationFormat>
  <Paragraphs>301</Paragraphs>
  <Slides>24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等线</vt:lpstr>
      <vt:lpstr>Microsoft Yahei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WANG, Hao</cp:lastModifiedBy>
  <cp:revision>2042</cp:revision>
  <dcterms:created xsi:type="dcterms:W3CDTF">2019-03-11T14:11:26Z</dcterms:created>
  <dcterms:modified xsi:type="dcterms:W3CDTF">2020-12-22T08:08:09Z</dcterms:modified>
</cp:coreProperties>
</file>